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7" r:id="rId1"/>
  </p:sldMasterIdLst>
  <p:notesMasterIdLst>
    <p:notesMasterId r:id="rId19"/>
  </p:notesMasterIdLst>
  <p:sldIdLst>
    <p:sldId id="267" r:id="rId2"/>
    <p:sldId id="258" r:id="rId3"/>
    <p:sldId id="256" r:id="rId4"/>
    <p:sldId id="268" r:id="rId5"/>
    <p:sldId id="274" r:id="rId6"/>
    <p:sldId id="272" r:id="rId7"/>
    <p:sldId id="273" r:id="rId8"/>
    <p:sldId id="266" r:id="rId9"/>
    <p:sldId id="269" r:id="rId10"/>
    <p:sldId id="257" r:id="rId11"/>
    <p:sldId id="259" r:id="rId12"/>
    <p:sldId id="260" r:id="rId13"/>
    <p:sldId id="261" r:id="rId14"/>
    <p:sldId id="262" r:id="rId15"/>
    <p:sldId id="263" r:id="rId16"/>
    <p:sldId id="264" r:id="rId17"/>
    <p:sldId id="271"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an-Jacques CHEYMOL" initials="JC" lastIdx="4" clrIdx="0">
    <p:extLst>
      <p:ext uri="{19B8F6BF-5375-455C-9EA6-DF929625EA0E}">
        <p15:presenceInfo xmlns:p15="http://schemas.microsoft.com/office/powerpoint/2012/main" userId="694279b96c8e352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8A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00" autoAdjust="0"/>
    <p:restoredTop sz="60656" autoAdjust="0"/>
  </p:normalViewPr>
  <p:slideViewPr>
    <p:cSldViewPr snapToGrid="0">
      <p:cViewPr varScale="1">
        <p:scale>
          <a:sx n="63" d="100"/>
          <a:sy n="63" d="100"/>
        </p:scale>
        <p:origin x="1240" y="56"/>
      </p:cViewPr>
      <p:guideLst/>
    </p:cSldViewPr>
  </p:slideViewPr>
  <p:outlineViewPr>
    <p:cViewPr>
      <p:scale>
        <a:sx n="33" d="100"/>
        <a:sy n="33" d="100"/>
      </p:scale>
      <p:origin x="0" y="-384"/>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5-03-22T19:13:28.460" idx="2">
    <p:pos x="10" y="10"/>
    <p:text>Pouvez -vous, de façon succinte, évoquer des cas concrets?</p:text>
    <p:extLst>
      <p:ext uri="{C676402C-5697-4E1C-873F-D02D1690AC5C}">
        <p15:threadingInfo xmlns:p15="http://schemas.microsoft.com/office/powerpoint/2012/main" timeZoneBias="-6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B1EF71C-3B6F-4D23-A084-88DE10D1AB18}" type="datetimeFigureOut">
              <a:rPr lang="fr-FR" smtClean="0"/>
              <a:t>27/03/2025</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BA34C28-165F-43F1-8354-7CD6AA7512A5}" type="slidenum">
              <a:rPr lang="fr-FR" smtClean="0"/>
              <a:t>‹N°›</a:t>
            </a:fld>
            <a:endParaRPr lang="fr-FR"/>
          </a:p>
        </p:txBody>
      </p:sp>
    </p:spTree>
    <p:extLst>
      <p:ext uri="{BB962C8B-B14F-4D97-AF65-F5344CB8AC3E}">
        <p14:creationId xmlns:p14="http://schemas.microsoft.com/office/powerpoint/2010/main" val="2637236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RAPPEL: </a:t>
            </a:r>
          </a:p>
          <a:p>
            <a:endParaRPr lang="fr-FR" dirty="0"/>
          </a:p>
          <a:p>
            <a:r>
              <a:rPr lang="fr-FR" dirty="0"/>
              <a:t>AIKIDO, art martial japonais sans compétition</a:t>
            </a:r>
          </a:p>
        </p:txBody>
      </p:sp>
      <p:sp>
        <p:nvSpPr>
          <p:cNvPr id="4" name="Espace réservé du numéro de diapositive 3"/>
          <p:cNvSpPr>
            <a:spLocks noGrp="1"/>
          </p:cNvSpPr>
          <p:nvPr>
            <p:ph type="sldNum" sz="quarter" idx="5"/>
          </p:nvPr>
        </p:nvSpPr>
        <p:spPr/>
        <p:txBody>
          <a:bodyPr/>
          <a:lstStyle/>
          <a:p>
            <a:fld id="{2BA34C28-165F-43F1-8354-7CD6AA7512A5}" type="slidenum">
              <a:rPr lang="fr-FR" smtClean="0"/>
              <a:t>1</a:t>
            </a:fld>
            <a:endParaRPr lang="fr-FR"/>
          </a:p>
        </p:txBody>
      </p:sp>
    </p:spTree>
    <p:extLst>
      <p:ext uri="{BB962C8B-B14F-4D97-AF65-F5344CB8AC3E}">
        <p14:creationId xmlns:p14="http://schemas.microsoft.com/office/powerpoint/2010/main" val="27903749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2400" b="1" baseline="0" dirty="0">
                <a:latin typeface="Arial" panose="020B0604020202020204" pitchFamily="34" charset="0"/>
              </a:rPr>
              <a:t>conflit constructif: </a:t>
            </a:r>
            <a:r>
              <a:rPr lang="fr-FR" sz="2400" baseline="0" dirty="0">
                <a:latin typeface="Arial" panose="020B0604020202020204" pitchFamily="34" charset="0"/>
              </a:rPr>
              <a:t>quand le résultat est perçu comme globalement meilleur que la situation précédente. Les personnes concernées sont satisfaites et ont le sentiment d'être gagnante.</a:t>
            </a:r>
          </a:p>
          <a:p>
            <a:endParaRPr lang="fr-FR" sz="2400" baseline="0" dirty="0">
              <a:latin typeface="Arial" panose="020B0604020202020204" pitchFamily="34" charset="0"/>
            </a:endParaRPr>
          </a:p>
          <a:p>
            <a:r>
              <a:rPr lang="fr-FR" sz="2400" b="1" baseline="0" dirty="0">
                <a:latin typeface="Arial" panose="020B0604020202020204" pitchFamily="34" charset="0"/>
              </a:rPr>
              <a:t>Conflit destructif: </a:t>
            </a:r>
            <a:r>
              <a:rPr lang="fr-FR" sz="2400" baseline="0" dirty="0">
                <a:latin typeface="Arial" panose="020B0604020202020204" pitchFamily="34" charset="0"/>
              </a:rPr>
              <a:t>quand le processus et le résultat altère les relations: par ex, vise à satisfaire les intérêts de l’une des personnes au dépens des autres. Il provoque un sentiment général de perte et de mauvaise volonté entre les personnes concernées.</a:t>
            </a:r>
          </a:p>
          <a:p>
            <a:endParaRPr lang="fr-FR" sz="2400" baseline="0" dirty="0">
              <a:latin typeface="Arial" panose="020B0604020202020204" pitchFamily="34" charset="0"/>
            </a:endParaRPr>
          </a:p>
          <a:p>
            <a:r>
              <a:rPr lang="fr-FR" sz="2400" b="1" baseline="0" dirty="0">
                <a:latin typeface="Arial" panose="020B0604020202020204" pitchFamily="34" charset="0"/>
              </a:rPr>
              <a:t>Les indicateurs du conflit: </a:t>
            </a:r>
            <a:r>
              <a:rPr lang="fr-FR" sz="2400" baseline="0" dirty="0">
                <a:latin typeface="Arial" panose="020B0604020202020204" pitchFamily="34" charset="0"/>
              </a:rPr>
              <a:t>- au niveau des personnes (comportement, humeur, attitude physique)</a:t>
            </a:r>
          </a:p>
          <a:p>
            <a:r>
              <a:rPr lang="fr-FR" sz="2400" baseline="0" dirty="0">
                <a:latin typeface="Arial" panose="020B0604020202020204" pitchFamily="34" charset="0"/>
              </a:rPr>
              <a:t>	                  - au niveau de la relation: hostilité, méfiance, repli sur soi, rumeurs etc…</a:t>
            </a:r>
          </a:p>
          <a:p>
            <a:r>
              <a:rPr lang="fr-FR" sz="2400" baseline="0" dirty="0">
                <a:latin typeface="Arial" panose="020B0604020202020204" pitchFamily="34" charset="0"/>
              </a:rPr>
              <a:t>	                  - au travail: baisse de motivation, de la créativité, retards, absentéisme, concentration, harcèlement, demandes de mutation…</a:t>
            </a:r>
          </a:p>
          <a:p>
            <a:endParaRPr lang="fr-FR" sz="2400" baseline="0" dirty="0">
              <a:latin typeface="Arial" panose="020B0604020202020204" pitchFamily="34" charset="0"/>
            </a:endParaRPr>
          </a:p>
          <a:p>
            <a:r>
              <a:rPr lang="fr-FR" sz="2400" b="1" baseline="0" dirty="0">
                <a:latin typeface="Arial" panose="020B0604020202020204" pitchFamily="34" charset="0"/>
              </a:rPr>
              <a:t>L’ESCALADE: </a:t>
            </a:r>
            <a:r>
              <a:rPr lang="fr-FR" sz="2400" baseline="0" dirty="0">
                <a:latin typeface="Arial" panose="020B0604020202020204" pitchFamily="34" charset="0"/>
              </a:rPr>
              <a:t>accumulation de petits malentendus qui débouche sur un conflit plus dur: durcissement des positions, mettre l’autre sous pression…</a:t>
            </a:r>
          </a:p>
        </p:txBody>
      </p:sp>
      <p:sp>
        <p:nvSpPr>
          <p:cNvPr id="4" name="Espace réservé du numéro de diapositive 3"/>
          <p:cNvSpPr>
            <a:spLocks noGrp="1"/>
          </p:cNvSpPr>
          <p:nvPr>
            <p:ph type="sldNum" sz="quarter" idx="5"/>
          </p:nvPr>
        </p:nvSpPr>
        <p:spPr/>
        <p:txBody>
          <a:bodyPr/>
          <a:lstStyle/>
          <a:p>
            <a:fld id="{2BA34C28-165F-43F1-8354-7CD6AA7512A5}" type="slidenum">
              <a:rPr lang="fr-FR" smtClean="0"/>
              <a:t>4</a:t>
            </a:fld>
            <a:endParaRPr lang="fr-FR"/>
          </a:p>
        </p:txBody>
      </p:sp>
    </p:spTree>
    <p:extLst>
      <p:ext uri="{BB962C8B-B14F-4D97-AF65-F5344CB8AC3E}">
        <p14:creationId xmlns:p14="http://schemas.microsoft.com/office/powerpoint/2010/main" val="40750497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RIVALISER: JE GAGNE…L’AUTRE PERD – faire valoir ses droits – défendre une position que l’on pense juste – détermination et inflexibilité</a:t>
            </a:r>
          </a:p>
          <a:p>
            <a:endParaRPr lang="fr-FR" dirty="0"/>
          </a:p>
          <a:p>
            <a:r>
              <a:rPr lang="fr-FR" dirty="0"/>
              <a:t>EVITER: JE PERDS. L’AUTRE PERD – report du problème – contournement – cumul de frustrations</a:t>
            </a:r>
          </a:p>
          <a:p>
            <a:endParaRPr lang="fr-FR" dirty="0"/>
          </a:p>
          <a:p>
            <a:r>
              <a:rPr lang="fr-FR" dirty="0"/>
              <a:t>COLLABORER: GAGNER ENSEMBLE – analyse approfondie du désaccord – effort de travail en commun – de la confiance – du temps</a:t>
            </a:r>
          </a:p>
          <a:p>
            <a:endParaRPr lang="fr-FR" dirty="0"/>
          </a:p>
          <a:p>
            <a:r>
              <a:rPr lang="fr-FR" dirty="0"/>
              <a:t>CEDER: JE PERDS L’AUTRE GAGNE – générosité – négliger ses propres aspirations – courber la tête – trop conciliant</a:t>
            </a:r>
          </a:p>
          <a:p>
            <a:endParaRPr lang="fr-FR" dirty="0"/>
          </a:p>
          <a:p>
            <a:r>
              <a:rPr lang="fr-FR" dirty="0"/>
              <a:t>CHERCHER UN COMPROMIS: solution mutuellement acceptable qui satisfait partiellement les 2 parties</a:t>
            </a:r>
          </a:p>
          <a:p>
            <a:endParaRPr lang="fr-FR" dirty="0"/>
          </a:p>
        </p:txBody>
      </p:sp>
      <p:sp>
        <p:nvSpPr>
          <p:cNvPr id="4" name="Espace réservé du numéro de diapositive 3"/>
          <p:cNvSpPr>
            <a:spLocks noGrp="1"/>
          </p:cNvSpPr>
          <p:nvPr>
            <p:ph type="sldNum" sz="quarter" idx="5"/>
          </p:nvPr>
        </p:nvSpPr>
        <p:spPr/>
        <p:txBody>
          <a:bodyPr/>
          <a:lstStyle/>
          <a:p>
            <a:fld id="{2BA34C28-165F-43F1-8354-7CD6AA7512A5}" type="slidenum">
              <a:rPr lang="fr-FR" smtClean="0"/>
              <a:t>6</a:t>
            </a:fld>
            <a:endParaRPr lang="fr-FR"/>
          </a:p>
        </p:txBody>
      </p:sp>
    </p:spTree>
    <p:extLst>
      <p:ext uri="{BB962C8B-B14F-4D97-AF65-F5344CB8AC3E}">
        <p14:creationId xmlns:p14="http://schemas.microsoft.com/office/powerpoint/2010/main" val="7967585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LES MODES DE GESTION DES CONFLITS:</a:t>
            </a:r>
          </a:p>
          <a:p>
            <a:pPr marL="171450" indent="-171450">
              <a:buFontTx/>
              <a:buChar char="-"/>
            </a:pPr>
            <a:r>
              <a:rPr lang="fr-FR" dirty="0"/>
              <a:t>La NEGOCIATION: les personnes décident entre elles</a:t>
            </a:r>
          </a:p>
          <a:p>
            <a:pPr marL="171450" indent="-171450">
              <a:buFontTx/>
              <a:buChar char="-"/>
            </a:pPr>
            <a:r>
              <a:rPr lang="fr-FR" dirty="0"/>
              <a:t>ARBITRAGE: Un tiers décideur ( le juge)</a:t>
            </a:r>
          </a:p>
          <a:p>
            <a:pPr marL="171450" indent="-171450">
              <a:buFontTx/>
              <a:buChar char="-"/>
            </a:pPr>
            <a:r>
              <a:rPr lang="fr-FR" dirty="0"/>
              <a:t>La CONCILIATION: un tiers propose une solution, acceptée ou pas.</a:t>
            </a:r>
          </a:p>
          <a:p>
            <a:pPr marL="171450" indent="-171450">
              <a:buFontTx/>
              <a:buChar char="-"/>
            </a:pPr>
            <a:r>
              <a:rPr lang="fr-FR" dirty="0"/>
              <a:t>LA MEDIATION: un tiers FACILITATEUR. La décision appartient aux parties</a:t>
            </a:r>
          </a:p>
        </p:txBody>
      </p:sp>
      <p:sp>
        <p:nvSpPr>
          <p:cNvPr id="4" name="Espace réservé du numéro de diapositive 3"/>
          <p:cNvSpPr>
            <a:spLocks noGrp="1"/>
          </p:cNvSpPr>
          <p:nvPr>
            <p:ph type="sldNum" sz="quarter" idx="5"/>
          </p:nvPr>
        </p:nvSpPr>
        <p:spPr/>
        <p:txBody>
          <a:bodyPr/>
          <a:lstStyle/>
          <a:p>
            <a:fld id="{2BA34C28-165F-43F1-8354-7CD6AA7512A5}" type="slidenum">
              <a:rPr lang="fr-FR" smtClean="0"/>
              <a:t>17</a:t>
            </a:fld>
            <a:endParaRPr lang="fr-FR"/>
          </a:p>
        </p:txBody>
      </p:sp>
    </p:spTree>
    <p:extLst>
      <p:ext uri="{BB962C8B-B14F-4D97-AF65-F5344CB8AC3E}">
        <p14:creationId xmlns:p14="http://schemas.microsoft.com/office/powerpoint/2010/main" val="1392394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fr-FR"/>
              <a:t>Modifiez le style du titre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42382536-FFC3-4E5B-A6A7-32B02766DAC3}" type="datetime1">
              <a:rPr lang="fr-FR" smtClean="0"/>
              <a:t>27/03/2025</a:t>
            </a:fld>
            <a:endParaRPr lang="fr-FR"/>
          </a:p>
        </p:txBody>
      </p:sp>
      <p:sp>
        <p:nvSpPr>
          <p:cNvPr id="5" name="Footer Placeholder 4"/>
          <p:cNvSpPr>
            <a:spLocks noGrp="1"/>
          </p:cNvSpPr>
          <p:nvPr>
            <p:ph type="ftr" sz="quarter" idx="11"/>
          </p:nvPr>
        </p:nvSpPr>
        <p:spPr/>
        <p:txBody>
          <a:bodyPr/>
          <a:lstStyle/>
          <a:p>
            <a:r>
              <a:rPr lang="fr-FR"/>
              <a:t>20 mars 2025/Approche gestion des conflits et principes de l'AIKIDO/Jean-Jacques CHEYMOL</a:t>
            </a:r>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974494FE-B83C-4597-95A3-FEAE0156B3BE}" type="slidenum">
              <a:rPr lang="fr-FR" smtClean="0"/>
              <a:t>‹N°›</a:t>
            </a:fld>
            <a:endParaRPr lang="fr-FR"/>
          </a:p>
        </p:txBody>
      </p:sp>
    </p:spTree>
    <p:extLst>
      <p:ext uri="{BB962C8B-B14F-4D97-AF65-F5344CB8AC3E}">
        <p14:creationId xmlns:p14="http://schemas.microsoft.com/office/powerpoint/2010/main" val="886650546"/>
      </p:ext>
    </p:extLst>
  </p:cSld>
  <p:clrMapOvr>
    <a:masterClrMapping/>
  </p:clrMapOvr>
  <mc:AlternateContent xmlns:mc="http://schemas.openxmlformats.org/markup-compatibility/2006" xmlns:p14="http://schemas.microsoft.com/office/powerpoint/2010/main">
    <mc:Choice Requires="p14">
      <p:transition spd="slow" p14:dur="3000">
        <p:fade/>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fr-FR"/>
              <a:t>Modifiez le style du titre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B573C578-4D60-4379-B492-8FF9D58ADD50}" type="datetime1">
              <a:rPr lang="fr-FR" smtClean="0"/>
              <a:t>27/03/2025</a:t>
            </a:fld>
            <a:endParaRPr lang="fr-FR"/>
          </a:p>
        </p:txBody>
      </p:sp>
      <p:sp>
        <p:nvSpPr>
          <p:cNvPr id="5" name="Footer Placeholder 4"/>
          <p:cNvSpPr>
            <a:spLocks noGrp="1"/>
          </p:cNvSpPr>
          <p:nvPr>
            <p:ph type="ftr" sz="quarter" idx="11"/>
          </p:nvPr>
        </p:nvSpPr>
        <p:spPr/>
        <p:txBody>
          <a:bodyPr/>
          <a:lstStyle/>
          <a:p>
            <a:r>
              <a:rPr lang="fr-FR"/>
              <a:t>20 mars 2025/Approche gestion des conflits et principes de l'AIKIDO/Jean-Jacques CHEYMOL</a:t>
            </a: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974494FE-B83C-4597-95A3-FEAE0156B3BE}" type="slidenum">
              <a:rPr lang="fr-FR" smtClean="0"/>
              <a:t>‹N°›</a:t>
            </a:fld>
            <a:endParaRPr lang="fr-FR"/>
          </a:p>
        </p:txBody>
      </p:sp>
    </p:spTree>
    <p:extLst>
      <p:ext uri="{BB962C8B-B14F-4D97-AF65-F5344CB8AC3E}">
        <p14:creationId xmlns:p14="http://schemas.microsoft.com/office/powerpoint/2010/main" val="32775269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fr-FR"/>
              <a:t>Modifiez le style du titre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4743814D-405A-451D-8353-657464CD4CD9}" type="datetime1">
              <a:rPr lang="fr-FR" smtClean="0"/>
              <a:t>27/03/2025</a:t>
            </a:fld>
            <a:endParaRPr lang="fr-FR"/>
          </a:p>
        </p:txBody>
      </p:sp>
      <p:sp>
        <p:nvSpPr>
          <p:cNvPr id="5" name="Footer Placeholder 4"/>
          <p:cNvSpPr>
            <a:spLocks noGrp="1"/>
          </p:cNvSpPr>
          <p:nvPr>
            <p:ph type="ftr" sz="quarter" idx="11"/>
          </p:nvPr>
        </p:nvSpPr>
        <p:spPr/>
        <p:txBody>
          <a:bodyPr/>
          <a:lstStyle/>
          <a:p>
            <a:r>
              <a:rPr lang="fr-FR"/>
              <a:t>20 mars 2025/Approche gestion des conflits et principes de l'AIKIDO/Jean-Jacques CHEYMOL</a:t>
            </a:r>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974494FE-B83C-4597-95A3-FEAE0156B3BE}" type="slidenum">
              <a:rPr lang="fr-FR" smtClean="0"/>
              <a:t>‹N°›</a:t>
            </a:fld>
            <a:endParaRPr lang="fr-FR"/>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4240658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fr-FR"/>
              <a:t>Modifiez le style du titre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Cliquez pour modifier les styles du texte du masque</a:t>
            </a:r>
          </a:p>
        </p:txBody>
      </p:sp>
      <p:sp>
        <p:nvSpPr>
          <p:cNvPr id="5" name="Date Placeholder 4"/>
          <p:cNvSpPr>
            <a:spLocks noGrp="1"/>
          </p:cNvSpPr>
          <p:nvPr>
            <p:ph type="dt" sz="half" idx="10"/>
          </p:nvPr>
        </p:nvSpPr>
        <p:spPr/>
        <p:txBody>
          <a:bodyPr/>
          <a:lstStyle/>
          <a:p>
            <a:fld id="{5F878FDD-8E8D-4F00-B190-318058B98B0B}" type="datetime1">
              <a:rPr lang="fr-FR" smtClean="0"/>
              <a:t>27/03/2025</a:t>
            </a:fld>
            <a:endParaRPr lang="fr-FR"/>
          </a:p>
        </p:txBody>
      </p:sp>
      <p:sp>
        <p:nvSpPr>
          <p:cNvPr id="6" name="Footer Placeholder 5"/>
          <p:cNvSpPr>
            <a:spLocks noGrp="1"/>
          </p:cNvSpPr>
          <p:nvPr>
            <p:ph type="ftr" sz="quarter" idx="11"/>
          </p:nvPr>
        </p:nvSpPr>
        <p:spPr/>
        <p:txBody>
          <a:bodyPr/>
          <a:lstStyle/>
          <a:p>
            <a:r>
              <a:rPr lang="fr-FR"/>
              <a:t>20 mars 2025/Approche gestion des conflits et principes de l'AIKIDO/Jean-Jacques CHEYMOL</a:t>
            </a: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974494FE-B83C-4597-95A3-FEAE0156B3BE}" type="slidenum">
              <a:rPr lang="fr-FR" smtClean="0"/>
              <a:t>‹N°›</a:t>
            </a:fld>
            <a:endParaRPr lang="fr-FR"/>
          </a:p>
        </p:txBody>
      </p:sp>
    </p:spTree>
    <p:extLst>
      <p:ext uri="{BB962C8B-B14F-4D97-AF65-F5344CB8AC3E}">
        <p14:creationId xmlns:p14="http://schemas.microsoft.com/office/powerpoint/2010/main" val="26615640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fr-FR"/>
              <a:t>Modifiez le style du titre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Cliquez pour modifier les styles du texte du masque</a:t>
            </a:r>
          </a:p>
        </p:txBody>
      </p:sp>
      <p:sp>
        <p:nvSpPr>
          <p:cNvPr id="5" name="Date Placeholder 4"/>
          <p:cNvSpPr>
            <a:spLocks noGrp="1"/>
          </p:cNvSpPr>
          <p:nvPr>
            <p:ph type="dt" sz="half" idx="10"/>
          </p:nvPr>
        </p:nvSpPr>
        <p:spPr/>
        <p:txBody>
          <a:bodyPr/>
          <a:lstStyle/>
          <a:p>
            <a:fld id="{5A876AB1-F3CE-4E22-8509-4739AC040367}" type="datetime1">
              <a:rPr lang="fr-FR" smtClean="0"/>
              <a:t>27/03/2025</a:t>
            </a:fld>
            <a:endParaRPr lang="fr-FR"/>
          </a:p>
        </p:txBody>
      </p:sp>
      <p:sp>
        <p:nvSpPr>
          <p:cNvPr id="6" name="Footer Placeholder 5"/>
          <p:cNvSpPr>
            <a:spLocks noGrp="1"/>
          </p:cNvSpPr>
          <p:nvPr>
            <p:ph type="ftr" sz="quarter" idx="11"/>
          </p:nvPr>
        </p:nvSpPr>
        <p:spPr/>
        <p:txBody>
          <a:bodyPr/>
          <a:lstStyle/>
          <a:p>
            <a:r>
              <a:rPr lang="fr-FR"/>
              <a:t>20 mars 2025/Approche gestion des conflits et principes de l'AIKIDO/Jean-Jacques CHEYMOL</a:t>
            </a:r>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974494FE-B83C-4597-95A3-FEAE0156B3BE}" type="slidenum">
              <a:rPr lang="fr-FR" smtClean="0"/>
              <a:t>‹N°›</a:t>
            </a:fld>
            <a:endParaRPr lang="fr-FR"/>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0379176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fr-FR"/>
              <a:t>Modifiez le style du titre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Cliquez pour modifier les styles du texte du masque</a:t>
            </a:r>
          </a:p>
        </p:txBody>
      </p:sp>
      <p:sp>
        <p:nvSpPr>
          <p:cNvPr id="5" name="Date Placeholder 4"/>
          <p:cNvSpPr>
            <a:spLocks noGrp="1"/>
          </p:cNvSpPr>
          <p:nvPr>
            <p:ph type="dt" sz="half" idx="10"/>
          </p:nvPr>
        </p:nvSpPr>
        <p:spPr/>
        <p:txBody>
          <a:bodyPr/>
          <a:lstStyle/>
          <a:p>
            <a:fld id="{2331E854-6FD2-47DE-9065-73BA79AC6F9D}" type="datetime1">
              <a:rPr lang="fr-FR" smtClean="0"/>
              <a:t>27/03/2025</a:t>
            </a:fld>
            <a:endParaRPr lang="fr-FR"/>
          </a:p>
        </p:txBody>
      </p:sp>
      <p:sp>
        <p:nvSpPr>
          <p:cNvPr id="6" name="Footer Placeholder 5"/>
          <p:cNvSpPr>
            <a:spLocks noGrp="1"/>
          </p:cNvSpPr>
          <p:nvPr>
            <p:ph type="ftr" sz="quarter" idx="11"/>
          </p:nvPr>
        </p:nvSpPr>
        <p:spPr/>
        <p:txBody>
          <a:bodyPr/>
          <a:lstStyle/>
          <a:p>
            <a:r>
              <a:rPr lang="fr-FR"/>
              <a:t>20 mars 2025/Approche gestion des conflits et principes de l'AIKIDO/Jean-Jacques CHEYMOL</a:t>
            </a: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974494FE-B83C-4597-95A3-FEAE0156B3BE}" type="slidenum">
              <a:rPr lang="fr-FR" smtClean="0"/>
              <a:t>‹N°›</a:t>
            </a:fld>
            <a:endParaRPr lang="fr-FR"/>
          </a:p>
        </p:txBody>
      </p:sp>
    </p:spTree>
    <p:extLst>
      <p:ext uri="{BB962C8B-B14F-4D97-AF65-F5344CB8AC3E}">
        <p14:creationId xmlns:p14="http://schemas.microsoft.com/office/powerpoint/2010/main" val="12102255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F52CD095-F00C-4B4C-8855-A78E0BD19CEA}" type="datetime1">
              <a:rPr lang="fr-FR" smtClean="0"/>
              <a:t>27/03/2025</a:t>
            </a:fld>
            <a:endParaRPr lang="fr-FR"/>
          </a:p>
        </p:txBody>
      </p:sp>
      <p:sp>
        <p:nvSpPr>
          <p:cNvPr id="5" name="Footer Placeholder 4"/>
          <p:cNvSpPr>
            <a:spLocks noGrp="1"/>
          </p:cNvSpPr>
          <p:nvPr>
            <p:ph type="ftr" sz="quarter" idx="11"/>
          </p:nvPr>
        </p:nvSpPr>
        <p:spPr/>
        <p:txBody>
          <a:bodyPr/>
          <a:lstStyle/>
          <a:p>
            <a:r>
              <a:rPr lang="fr-FR"/>
              <a:t>20 mars 2025/Approche gestion des conflits et principes de l'AIKIDO/Jean-Jacques CHEYMOL</a:t>
            </a: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974494FE-B83C-4597-95A3-FEAE0156B3BE}" type="slidenum">
              <a:rPr lang="fr-FR" smtClean="0"/>
              <a:t>‹N°›</a:t>
            </a:fld>
            <a:endParaRPr lang="fr-FR"/>
          </a:p>
        </p:txBody>
      </p:sp>
    </p:spTree>
    <p:extLst>
      <p:ext uri="{BB962C8B-B14F-4D97-AF65-F5344CB8AC3E}">
        <p14:creationId xmlns:p14="http://schemas.microsoft.com/office/powerpoint/2010/main" val="281979672"/>
      </p:ext>
    </p:extLst>
  </p:cSld>
  <p:clrMapOvr>
    <a:masterClrMapping/>
  </p:clrMapOvr>
  <mc:AlternateContent xmlns:mc="http://schemas.openxmlformats.org/markup-compatibility/2006" xmlns:p14="http://schemas.microsoft.com/office/powerpoint/2010/main">
    <mc:Choice Requires="p14">
      <p:transition spd="slow" p14:dur="3000">
        <p:fade/>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fr-FR"/>
              <a:t>Modifiez le style du titre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6336048C-3D85-4B78-B8E2-BE0A96F5ABE2}" type="datetime1">
              <a:rPr lang="fr-FR" smtClean="0"/>
              <a:t>27/03/2025</a:t>
            </a:fld>
            <a:endParaRPr lang="fr-FR"/>
          </a:p>
        </p:txBody>
      </p:sp>
      <p:sp>
        <p:nvSpPr>
          <p:cNvPr id="5" name="Footer Placeholder 4"/>
          <p:cNvSpPr>
            <a:spLocks noGrp="1"/>
          </p:cNvSpPr>
          <p:nvPr>
            <p:ph type="ftr" sz="quarter" idx="11"/>
          </p:nvPr>
        </p:nvSpPr>
        <p:spPr/>
        <p:txBody>
          <a:bodyPr/>
          <a:lstStyle/>
          <a:p>
            <a:r>
              <a:rPr lang="fr-FR"/>
              <a:t>20 mars 2025/Approche gestion des conflits et principes de l'AIKIDO/Jean-Jacques CHEYMOL</a:t>
            </a: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974494FE-B83C-4597-95A3-FEAE0156B3BE}" type="slidenum">
              <a:rPr lang="fr-FR" smtClean="0"/>
              <a:t>‹N°›</a:t>
            </a:fld>
            <a:endParaRPr lang="fr-FR"/>
          </a:p>
        </p:txBody>
      </p:sp>
    </p:spTree>
    <p:extLst>
      <p:ext uri="{BB962C8B-B14F-4D97-AF65-F5344CB8AC3E}">
        <p14:creationId xmlns:p14="http://schemas.microsoft.com/office/powerpoint/2010/main" val="2547885829"/>
      </p:ext>
    </p:extLst>
  </p:cSld>
  <p:clrMapOvr>
    <a:masterClrMapping/>
  </p:clrMapOvr>
  <mc:AlternateContent xmlns:mc="http://schemas.openxmlformats.org/markup-compatibility/2006" xmlns:p14="http://schemas.microsoft.com/office/powerpoint/2010/main">
    <mc:Choice Requires="p14">
      <p:transition spd="slow" p14:dur="3000">
        <p:fad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fr-FR"/>
              <a:t>Modifiez le style du titre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28439F50-ECFB-48F8-B129-267490E4F19B}" type="datetime1">
              <a:rPr lang="fr-FR" smtClean="0"/>
              <a:t>27/03/2025</a:t>
            </a:fld>
            <a:endParaRPr lang="fr-FR"/>
          </a:p>
        </p:txBody>
      </p:sp>
      <p:sp>
        <p:nvSpPr>
          <p:cNvPr id="5" name="Footer Placeholder 4"/>
          <p:cNvSpPr>
            <a:spLocks noGrp="1"/>
          </p:cNvSpPr>
          <p:nvPr>
            <p:ph type="ftr" sz="quarter" idx="11"/>
          </p:nvPr>
        </p:nvSpPr>
        <p:spPr/>
        <p:txBody>
          <a:bodyPr/>
          <a:lstStyle/>
          <a:p>
            <a:r>
              <a:rPr lang="fr-FR"/>
              <a:t>20 mars 2025/Approche gestion des conflits et principes de l'AIKIDO/Jean-Jacques CHEYMOL</a:t>
            </a: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974494FE-B83C-4597-95A3-FEAE0156B3BE}" type="slidenum">
              <a:rPr lang="fr-FR" smtClean="0"/>
              <a:t>‹N°›</a:t>
            </a:fld>
            <a:endParaRPr lang="fr-FR"/>
          </a:p>
        </p:txBody>
      </p:sp>
    </p:spTree>
    <p:extLst>
      <p:ext uri="{BB962C8B-B14F-4D97-AF65-F5344CB8AC3E}">
        <p14:creationId xmlns:p14="http://schemas.microsoft.com/office/powerpoint/2010/main" val="4270637432"/>
      </p:ext>
    </p:extLst>
  </p:cSld>
  <p:clrMapOvr>
    <a:masterClrMapping/>
  </p:clrMapOvr>
  <mc:AlternateContent xmlns:mc="http://schemas.openxmlformats.org/markup-compatibility/2006" xmlns:p14="http://schemas.microsoft.com/office/powerpoint/2010/main">
    <mc:Choice Requires="p14">
      <p:transition spd="slow" p14:dur="3000">
        <p:fad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fr-FR"/>
              <a:t>Modifiez le style du titre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A9A9408D-8D6D-4BA4-8CC9-41D0B63D8532}" type="datetime1">
              <a:rPr lang="fr-FR" smtClean="0"/>
              <a:t>27/03/2025</a:t>
            </a:fld>
            <a:endParaRPr lang="fr-FR"/>
          </a:p>
        </p:txBody>
      </p:sp>
      <p:sp>
        <p:nvSpPr>
          <p:cNvPr id="5" name="Footer Placeholder 4"/>
          <p:cNvSpPr>
            <a:spLocks noGrp="1"/>
          </p:cNvSpPr>
          <p:nvPr>
            <p:ph type="ftr" sz="quarter" idx="11"/>
          </p:nvPr>
        </p:nvSpPr>
        <p:spPr/>
        <p:txBody>
          <a:bodyPr/>
          <a:lstStyle/>
          <a:p>
            <a:r>
              <a:rPr lang="fr-FR"/>
              <a:t>20 mars 2025/Approche gestion des conflits et principes de l'AIKIDO/Jean-Jacques CHEYMOL</a:t>
            </a: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974494FE-B83C-4597-95A3-FEAE0156B3BE}" type="slidenum">
              <a:rPr lang="fr-FR" smtClean="0"/>
              <a:t>‹N°›</a:t>
            </a:fld>
            <a:endParaRPr lang="fr-FR"/>
          </a:p>
        </p:txBody>
      </p:sp>
    </p:spTree>
    <p:extLst>
      <p:ext uri="{BB962C8B-B14F-4D97-AF65-F5344CB8AC3E}">
        <p14:creationId xmlns:p14="http://schemas.microsoft.com/office/powerpoint/2010/main" val="3078622380"/>
      </p:ext>
    </p:extLst>
  </p:cSld>
  <p:clrMapOvr>
    <a:masterClrMapping/>
  </p:clrMapOvr>
  <mc:AlternateContent xmlns:mc="http://schemas.openxmlformats.org/markup-compatibility/2006" xmlns:p14="http://schemas.microsoft.com/office/powerpoint/2010/main">
    <mc:Choice Requires="p14">
      <p:transition spd="slow" p14:dur="3000">
        <p:fad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27FA5111-569D-451E-99E6-D7DC26BD3B40}" type="datetime1">
              <a:rPr lang="fr-FR" smtClean="0"/>
              <a:t>27/03/2025</a:t>
            </a:fld>
            <a:endParaRPr lang="fr-FR"/>
          </a:p>
        </p:txBody>
      </p:sp>
      <p:sp>
        <p:nvSpPr>
          <p:cNvPr id="6" name="Footer Placeholder 5"/>
          <p:cNvSpPr>
            <a:spLocks noGrp="1"/>
          </p:cNvSpPr>
          <p:nvPr>
            <p:ph type="ftr" sz="quarter" idx="11"/>
          </p:nvPr>
        </p:nvSpPr>
        <p:spPr/>
        <p:txBody>
          <a:bodyPr/>
          <a:lstStyle/>
          <a:p>
            <a:r>
              <a:rPr lang="fr-FR"/>
              <a:t>20 mars 2025/Approche gestion des conflits et principes de l'AIKIDO/Jean-Jacques CHEYMOL</a:t>
            </a:r>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974494FE-B83C-4597-95A3-FEAE0156B3BE}" type="slidenum">
              <a:rPr lang="fr-FR" smtClean="0"/>
              <a:t>‹N°›</a:t>
            </a:fld>
            <a:endParaRPr lang="fr-FR"/>
          </a:p>
        </p:txBody>
      </p:sp>
    </p:spTree>
    <p:extLst>
      <p:ext uri="{BB962C8B-B14F-4D97-AF65-F5344CB8AC3E}">
        <p14:creationId xmlns:p14="http://schemas.microsoft.com/office/powerpoint/2010/main" val="2210353610"/>
      </p:ext>
    </p:extLst>
  </p:cSld>
  <p:clrMapOvr>
    <a:masterClrMapping/>
  </p:clrMapOvr>
  <mc:AlternateContent xmlns:mc="http://schemas.openxmlformats.org/markup-compatibility/2006" xmlns:p14="http://schemas.microsoft.com/office/powerpoint/2010/main">
    <mc:Choice Requires="p14">
      <p:transition spd="slow" p14:dur="3000">
        <p:fad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fr-FR"/>
              <a:t>Modifiez le style du titre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D5A3770D-C876-45D5-903F-5BCB1728BABD}" type="datetime1">
              <a:rPr lang="fr-FR" smtClean="0"/>
              <a:t>27/03/2025</a:t>
            </a:fld>
            <a:endParaRPr lang="fr-FR"/>
          </a:p>
        </p:txBody>
      </p:sp>
      <p:sp>
        <p:nvSpPr>
          <p:cNvPr id="8" name="Footer Placeholder 7"/>
          <p:cNvSpPr>
            <a:spLocks noGrp="1"/>
          </p:cNvSpPr>
          <p:nvPr>
            <p:ph type="ftr" sz="quarter" idx="11"/>
          </p:nvPr>
        </p:nvSpPr>
        <p:spPr/>
        <p:txBody>
          <a:bodyPr/>
          <a:lstStyle/>
          <a:p>
            <a:r>
              <a:rPr lang="fr-FR"/>
              <a:t>20 mars 2025/Approche gestion des conflits et principes de l'AIKIDO/Jean-Jacques CHEYMOL</a:t>
            </a:r>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974494FE-B83C-4597-95A3-FEAE0156B3BE}" type="slidenum">
              <a:rPr lang="fr-FR" smtClean="0"/>
              <a:t>‹N°›</a:t>
            </a:fld>
            <a:endParaRPr lang="fr-FR"/>
          </a:p>
        </p:txBody>
      </p:sp>
    </p:spTree>
    <p:extLst>
      <p:ext uri="{BB962C8B-B14F-4D97-AF65-F5344CB8AC3E}">
        <p14:creationId xmlns:p14="http://schemas.microsoft.com/office/powerpoint/2010/main" val="3685991949"/>
      </p:ext>
    </p:extLst>
  </p:cSld>
  <p:clrMapOvr>
    <a:masterClrMapping/>
  </p:clrMapOvr>
  <mc:AlternateContent xmlns:mc="http://schemas.openxmlformats.org/markup-compatibility/2006" xmlns:p14="http://schemas.microsoft.com/office/powerpoint/2010/main">
    <mc:Choice Requires="p14">
      <p:transition spd="slow" p14:dur="3000">
        <p:fad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B442E64F-9643-4E9A-B604-6C9AF22BC3BE}" type="datetime1">
              <a:rPr lang="fr-FR" smtClean="0"/>
              <a:t>27/03/2025</a:t>
            </a:fld>
            <a:endParaRPr lang="fr-FR"/>
          </a:p>
        </p:txBody>
      </p:sp>
      <p:sp>
        <p:nvSpPr>
          <p:cNvPr id="4" name="Footer Placeholder 3"/>
          <p:cNvSpPr>
            <a:spLocks noGrp="1"/>
          </p:cNvSpPr>
          <p:nvPr>
            <p:ph type="ftr" sz="quarter" idx="11"/>
          </p:nvPr>
        </p:nvSpPr>
        <p:spPr/>
        <p:txBody>
          <a:bodyPr/>
          <a:lstStyle/>
          <a:p>
            <a:r>
              <a:rPr lang="fr-FR"/>
              <a:t>20 mars 2025/Approche gestion des conflits et principes de l'AIKIDO/Jean-Jacques CHEYMOL</a:t>
            </a:r>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974494FE-B83C-4597-95A3-FEAE0156B3BE}" type="slidenum">
              <a:rPr lang="fr-FR" smtClean="0"/>
              <a:t>‹N°›</a:t>
            </a:fld>
            <a:endParaRPr lang="fr-FR"/>
          </a:p>
        </p:txBody>
      </p:sp>
    </p:spTree>
    <p:extLst>
      <p:ext uri="{BB962C8B-B14F-4D97-AF65-F5344CB8AC3E}">
        <p14:creationId xmlns:p14="http://schemas.microsoft.com/office/powerpoint/2010/main" val="2094103922"/>
      </p:ext>
    </p:extLst>
  </p:cSld>
  <p:clrMapOvr>
    <a:masterClrMapping/>
  </p:clrMapOvr>
  <mc:AlternateContent xmlns:mc="http://schemas.openxmlformats.org/markup-compatibility/2006" xmlns:p14="http://schemas.microsoft.com/office/powerpoint/2010/main">
    <mc:Choice Requires="p14">
      <p:transition spd="slow" p14:dur="3000">
        <p:fad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92BFEB-F6DF-4BBC-8334-C35C5DA08055}" type="datetime1">
              <a:rPr lang="fr-FR" smtClean="0"/>
              <a:t>27/03/2025</a:t>
            </a:fld>
            <a:endParaRPr lang="fr-FR"/>
          </a:p>
        </p:txBody>
      </p:sp>
      <p:sp>
        <p:nvSpPr>
          <p:cNvPr id="3" name="Footer Placeholder 2"/>
          <p:cNvSpPr>
            <a:spLocks noGrp="1"/>
          </p:cNvSpPr>
          <p:nvPr>
            <p:ph type="ftr" sz="quarter" idx="11"/>
          </p:nvPr>
        </p:nvSpPr>
        <p:spPr/>
        <p:txBody>
          <a:bodyPr/>
          <a:lstStyle/>
          <a:p>
            <a:r>
              <a:rPr lang="fr-FR"/>
              <a:t>20 mars 2025/Approche gestion des conflits et principes de l'AIKIDO/Jean-Jacques CHEYMOL</a:t>
            </a:r>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974494FE-B83C-4597-95A3-FEAE0156B3BE}" type="slidenum">
              <a:rPr lang="fr-FR" smtClean="0"/>
              <a:t>‹N°›</a:t>
            </a:fld>
            <a:endParaRPr lang="fr-FR"/>
          </a:p>
        </p:txBody>
      </p:sp>
    </p:spTree>
    <p:extLst>
      <p:ext uri="{BB962C8B-B14F-4D97-AF65-F5344CB8AC3E}">
        <p14:creationId xmlns:p14="http://schemas.microsoft.com/office/powerpoint/2010/main" val="351437766"/>
      </p:ext>
    </p:extLst>
  </p:cSld>
  <p:clrMapOvr>
    <a:masterClrMapping/>
  </p:clrMapOvr>
  <mc:AlternateContent xmlns:mc="http://schemas.openxmlformats.org/markup-compatibility/2006" xmlns:p14="http://schemas.microsoft.com/office/powerpoint/2010/main">
    <mc:Choice Requires="p14">
      <p:transition spd="slow" p14:dur="3000">
        <p:fad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fr-FR"/>
              <a:t>Modifiez le style du titre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C464ABE8-0F15-49BC-8690-245759A00190}" type="datetime1">
              <a:rPr lang="fr-FR" smtClean="0"/>
              <a:t>27/03/2025</a:t>
            </a:fld>
            <a:endParaRPr lang="fr-FR"/>
          </a:p>
        </p:txBody>
      </p:sp>
      <p:sp>
        <p:nvSpPr>
          <p:cNvPr id="6" name="Footer Placeholder 5"/>
          <p:cNvSpPr>
            <a:spLocks noGrp="1"/>
          </p:cNvSpPr>
          <p:nvPr>
            <p:ph type="ftr" sz="quarter" idx="11"/>
          </p:nvPr>
        </p:nvSpPr>
        <p:spPr/>
        <p:txBody>
          <a:bodyPr/>
          <a:lstStyle/>
          <a:p>
            <a:r>
              <a:rPr lang="fr-FR"/>
              <a:t>20 mars 2025/Approche gestion des conflits et principes de l'AIKIDO/Jean-Jacques CHEYMOL</a:t>
            </a:r>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974494FE-B83C-4597-95A3-FEAE0156B3BE}" type="slidenum">
              <a:rPr lang="fr-FR" smtClean="0"/>
              <a:t>‹N°›</a:t>
            </a:fld>
            <a:endParaRPr lang="fr-FR"/>
          </a:p>
        </p:txBody>
      </p:sp>
    </p:spTree>
    <p:extLst>
      <p:ext uri="{BB962C8B-B14F-4D97-AF65-F5344CB8AC3E}">
        <p14:creationId xmlns:p14="http://schemas.microsoft.com/office/powerpoint/2010/main" val="3148033844"/>
      </p:ext>
    </p:extLst>
  </p:cSld>
  <p:clrMapOvr>
    <a:masterClrMapping/>
  </p:clrMapOvr>
  <mc:AlternateContent xmlns:mc="http://schemas.openxmlformats.org/markup-compatibility/2006" xmlns:p14="http://schemas.microsoft.com/office/powerpoint/2010/main">
    <mc:Choice Requires="p14">
      <p:transition spd="slow" p14:dur="3000">
        <p:fad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fr-FR"/>
              <a:t>Modifiez le style du titre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33784FD3-B84D-4232-B8AF-476214BEFEB2}" type="datetime1">
              <a:rPr lang="fr-FR" smtClean="0"/>
              <a:t>27/03/2025</a:t>
            </a:fld>
            <a:endParaRPr lang="fr-FR"/>
          </a:p>
        </p:txBody>
      </p:sp>
      <p:sp>
        <p:nvSpPr>
          <p:cNvPr id="6" name="Footer Placeholder 5"/>
          <p:cNvSpPr>
            <a:spLocks noGrp="1"/>
          </p:cNvSpPr>
          <p:nvPr>
            <p:ph type="ftr" sz="quarter" idx="11"/>
          </p:nvPr>
        </p:nvSpPr>
        <p:spPr/>
        <p:txBody>
          <a:bodyPr/>
          <a:lstStyle/>
          <a:p>
            <a:r>
              <a:rPr lang="fr-FR"/>
              <a:t>20 mars 2025/Approche gestion des conflits et principes de l'AIKIDO/Jean-Jacques CHEYMOL</a:t>
            </a: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974494FE-B83C-4597-95A3-FEAE0156B3BE}" type="slidenum">
              <a:rPr lang="fr-FR" smtClean="0"/>
              <a:t>‹N°›</a:t>
            </a:fld>
            <a:endParaRPr lang="fr-FR"/>
          </a:p>
        </p:txBody>
      </p:sp>
    </p:spTree>
    <p:extLst>
      <p:ext uri="{BB962C8B-B14F-4D97-AF65-F5344CB8AC3E}">
        <p14:creationId xmlns:p14="http://schemas.microsoft.com/office/powerpoint/2010/main" val="3058980299"/>
      </p:ext>
    </p:extLst>
  </p:cSld>
  <p:clrMapOvr>
    <a:masterClrMapping/>
  </p:clrMapOvr>
  <mc:AlternateContent xmlns:mc="http://schemas.openxmlformats.org/markup-compatibility/2006" xmlns:p14="http://schemas.microsoft.com/office/powerpoint/2010/main">
    <mc:Choice Requires="p14">
      <p:transition spd="slow" p14:dur="3000">
        <p:fad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fr-FR"/>
              <a:t>Modifiez le style du titre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D2CAD172-9CBD-4F63-9FFD-D56850901307}" type="datetime1">
              <a:rPr lang="fr-FR" smtClean="0"/>
              <a:t>27/03/2025</a:t>
            </a:fld>
            <a:endParaRPr lang="fr-FR"/>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fr-FR"/>
              <a:t>20 mars 2025/Approche gestion des conflits et principes de l'AIKIDO/Jean-Jacques CHEYMOL</a:t>
            </a:r>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974494FE-B83C-4597-95A3-FEAE0156B3BE}" type="slidenum">
              <a:rPr lang="fr-FR" smtClean="0"/>
              <a:t>‹N°›</a:t>
            </a:fld>
            <a:endParaRPr lang="fr-FR"/>
          </a:p>
        </p:txBody>
      </p:sp>
    </p:spTree>
    <p:extLst>
      <p:ext uri="{BB962C8B-B14F-4D97-AF65-F5344CB8AC3E}">
        <p14:creationId xmlns:p14="http://schemas.microsoft.com/office/powerpoint/2010/main" val="1737253117"/>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 id="2147483749" r:id="rId12"/>
    <p:sldLayoutId id="2147483750" r:id="rId13"/>
    <p:sldLayoutId id="2147483751" r:id="rId14"/>
    <p:sldLayoutId id="2147483752" r:id="rId15"/>
    <p:sldLayoutId id="2147483753" r:id="rId16"/>
  </p:sldLayoutIdLst>
  <mc:AlternateContent xmlns:mc="http://schemas.openxmlformats.org/markup-compatibility/2006" xmlns:p14="http://schemas.microsoft.com/office/powerpoint/2010/main">
    <mc:Choice Requires="p14">
      <p:transition spd="slow" p14:dur="3000">
        <p:fade/>
      </p:transition>
    </mc:Choice>
    <mc:Fallback xmlns="">
      <p:transition spd="slow">
        <p:fade/>
      </p:transition>
    </mc:Fallback>
  </mc:AlternateContent>
  <p:hf hdr="0"/>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comments" Target="../comments/commen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F6D1A31-3E57-4585-9BB9-5A1D1B3AE32A}"/>
              </a:ext>
            </a:extLst>
          </p:cNvPr>
          <p:cNvSpPr>
            <a:spLocks noGrp="1"/>
          </p:cNvSpPr>
          <p:nvPr>
            <p:ph type="title"/>
          </p:nvPr>
        </p:nvSpPr>
        <p:spPr>
          <a:xfrm>
            <a:off x="2589212" y="853046"/>
            <a:ext cx="9512039" cy="4862290"/>
          </a:xfrm>
        </p:spPr>
        <p:txBody>
          <a:bodyPr>
            <a:normAutofit/>
          </a:bodyPr>
          <a:lstStyle/>
          <a:p>
            <a:pPr algn="ctr"/>
            <a:r>
              <a:rPr lang="fr-FR" sz="4400" b="1" dirty="0">
                <a:solidFill>
                  <a:srgbClr val="0038A8"/>
                </a:solidFill>
                <a:latin typeface="Arial" panose="020B0604020202020204" pitchFamily="34" charset="0"/>
                <a:cs typeface="Arial" panose="020B0604020202020204" pitchFamily="34" charset="0"/>
              </a:rPr>
              <a:t>APPROCHE </a:t>
            </a:r>
            <a:br>
              <a:rPr lang="fr-FR" sz="4400" b="1" dirty="0">
                <a:solidFill>
                  <a:srgbClr val="0038A8"/>
                </a:solidFill>
                <a:latin typeface="Arial" panose="020B0604020202020204" pitchFamily="34" charset="0"/>
                <a:cs typeface="Arial" panose="020B0604020202020204" pitchFamily="34" charset="0"/>
              </a:rPr>
            </a:br>
            <a:r>
              <a:rPr lang="fr-FR" sz="4400" b="1" dirty="0">
                <a:solidFill>
                  <a:srgbClr val="0038A8"/>
                </a:solidFill>
                <a:latin typeface="Arial" panose="020B0604020202020204" pitchFamily="34" charset="0"/>
                <a:cs typeface="Arial" panose="020B0604020202020204" pitchFamily="34" charset="0"/>
              </a:rPr>
              <a:t>DE LA GESTION DES CONFLITS </a:t>
            </a:r>
            <a:br>
              <a:rPr lang="fr-FR" sz="4400" b="1" dirty="0">
                <a:solidFill>
                  <a:srgbClr val="0038A8"/>
                </a:solidFill>
                <a:latin typeface="Arial" panose="020B0604020202020204" pitchFamily="34" charset="0"/>
                <a:cs typeface="Arial" panose="020B0604020202020204" pitchFamily="34" charset="0"/>
              </a:rPr>
            </a:br>
            <a:r>
              <a:rPr lang="fr-FR" sz="4400" b="1" dirty="0">
                <a:solidFill>
                  <a:srgbClr val="0038A8"/>
                </a:solidFill>
                <a:latin typeface="Arial" panose="020B0604020202020204" pitchFamily="34" charset="0"/>
                <a:cs typeface="Arial" panose="020B0604020202020204" pitchFamily="34" charset="0"/>
              </a:rPr>
              <a:t>AU REGARD </a:t>
            </a:r>
            <a:br>
              <a:rPr lang="fr-FR" sz="4400" b="1" dirty="0">
                <a:solidFill>
                  <a:srgbClr val="0038A8"/>
                </a:solidFill>
                <a:latin typeface="Arial" panose="020B0604020202020204" pitchFamily="34" charset="0"/>
                <a:cs typeface="Arial" panose="020B0604020202020204" pitchFamily="34" charset="0"/>
              </a:rPr>
            </a:br>
            <a:r>
              <a:rPr lang="fr-FR" sz="4400" b="1" dirty="0">
                <a:solidFill>
                  <a:srgbClr val="0038A8"/>
                </a:solidFill>
                <a:latin typeface="Arial" panose="020B0604020202020204" pitchFamily="34" charset="0"/>
                <a:cs typeface="Arial" panose="020B0604020202020204" pitchFamily="34" charset="0"/>
              </a:rPr>
              <a:t>DES PRINCIPES D’UN ART MARTIAL: L’ AIKIDO</a:t>
            </a:r>
          </a:p>
        </p:txBody>
      </p:sp>
      <p:sp>
        <p:nvSpPr>
          <p:cNvPr id="3" name="Espace réservé de la date 2">
            <a:extLst>
              <a:ext uri="{FF2B5EF4-FFF2-40B4-BE49-F238E27FC236}">
                <a16:creationId xmlns:a16="http://schemas.microsoft.com/office/drawing/2014/main" id="{2C1E9EA2-BAA1-CE9C-271A-9CCBB68E2A21}"/>
              </a:ext>
            </a:extLst>
          </p:cNvPr>
          <p:cNvSpPr>
            <a:spLocks noGrp="1"/>
          </p:cNvSpPr>
          <p:nvPr>
            <p:ph type="dt" sz="half" idx="10"/>
          </p:nvPr>
        </p:nvSpPr>
        <p:spPr/>
        <p:txBody>
          <a:bodyPr/>
          <a:lstStyle/>
          <a:p>
            <a:fld id="{DE8BE306-572F-4089-992D-D513FDCA8998}" type="datetime1">
              <a:rPr lang="fr-FR" smtClean="0"/>
              <a:t>27/03/2025</a:t>
            </a:fld>
            <a:endParaRPr lang="fr-FR"/>
          </a:p>
        </p:txBody>
      </p:sp>
      <p:sp>
        <p:nvSpPr>
          <p:cNvPr id="4" name="Espace réservé du pied de page 3">
            <a:extLst>
              <a:ext uri="{FF2B5EF4-FFF2-40B4-BE49-F238E27FC236}">
                <a16:creationId xmlns:a16="http://schemas.microsoft.com/office/drawing/2014/main" id="{7E8A76A2-2313-DFA7-375D-4DE8CA016C14}"/>
              </a:ext>
            </a:extLst>
          </p:cNvPr>
          <p:cNvSpPr>
            <a:spLocks noGrp="1"/>
          </p:cNvSpPr>
          <p:nvPr>
            <p:ph type="ftr" sz="quarter" idx="11"/>
          </p:nvPr>
        </p:nvSpPr>
        <p:spPr/>
        <p:txBody>
          <a:bodyPr/>
          <a:lstStyle/>
          <a:p>
            <a:r>
              <a:rPr lang="fr-FR"/>
              <a:t>20 mars 2025/Approche gestion des conflits et principes de l'AIKIDO/Jean-Jacques CHEYMOL</a:t>
            </a:r>
          </a:p>
        </p:txBody>
      </p:sp>
      <p:sp>
        <p:nvSpPr>
          <p:cNvPr id="5" name="Espace réservé du numéro de diapositive 4">
            <a:extLst>
              <a:ext uri="{FF2B5EF4-FFF2-40B4-BE49-F238E27FC236}">
                <a16:creationId xmlns:a16="http://schemas.microsoft.com/office/drawing/2014/main" id="{98D3332F-371E-C4A2-3F7C-40186B77FD52}"/>
              </a:ext>
            </a:extLst>
          </p:cNvPr>
          <p:cNvSpPr>
            <a:spLocks noGrp="1"/>
          </p:cNvSpPr>
          <p:nvPr>
            <p:ph type="sldNum" sz="quarter" idx="12"/>
          </p:nvPr>
        </p:nvSpPr>
        <p:spPr/>
        <p:txBody>
          <a:bodyPr/>
          <a:lstStyle/>
          <a:p>
            <a:fld id="{974494FE-B83C-4597-95A3-FEAE0156B3BE}" type="slidenum">
              <a:rPr lang="fr-FR" smtClean="0"/>
              <a:t>1</a:t>
            </a:fld>
            <a:endParaRPr lang="fr-FR"/>
          </a:p>
        </p:txBody>
      </p:sp>
      <p:pic>
        <p:nvPicPr>
          <p:cNvPr id="7" name="Image 6">
            <a:extLst>
              <a:ext uri="{FF2B5EF4-FFF2-40B4-BE49-F238E27FC236}">
                <a16:creationId xmlns:a16="http://schemas.microsoft.com/office/drawing/2014/main" id="{FAD58EF9-B7DE-AFCF-BF04-555D739624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72720" y="1774321"/>
            <a:ext cx="1752604" cy="4230633"/>
          </a:xfrm>
          <a:prstGeom prst="rect">
            <a:avLst/>
          </a:prstGeom>
        </p:spPr>
      </p:pic>
    </p:spTree>
    <p:extLst>
      <p:ext uri="{BB962C8B-B14F-4D97-AF65-F5344CB8AC3E}">
        <p14:creationId xmlns:p14="http://schemas.microsoft.com/office/powerpoint/2010/main" val="1630409295"/>
      </p:ext>
    </p:extLst>
  </p:cSld>
  <p:clrMapOvr>
    <a:masterClrMapping/>
  </p:clrMapOvr>
  <mc:AlternateContent xmlns:mc="http://schemas.openxmlformats.org/markup-compatibility/2006" xmlns:p14="http://schemas.microsoft.com/office/powerpoint/2010/main">
    <mc:Choice Requires="p14">
      <p:transition spd="slow" p14:dur="3000">
        <p:fade/>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AC447A3-8200-4036-9A8F-4217F1610878}"/>
              </a:ext>
            </a:extLst>
          </p:cNvPr>
          <p:cNvSpPr>
            <a:spLocks noGrp="1"/>
          </p:cNvSpPr>
          <p:nvPr>
            <p:ph type="title"/>
          </p:nvPr>
        </p:nvSpPr>
        <p:spPr>
          <a:xfrm>
            <a:off x="2592925" y="624109"/>
            <a:ext cx="8911687" cy="2435349"/>
          </a:xfrm>
        </p:spPr>
        <p:txBody>
          <a:bodyPr>
            <a:noAutofit/>
          </a:bodyPr>
          <a:lstStyle/>
          <a:p>
            <a:r>
              <a:rPr lang="fr-FR" altLang="fr-FR" b="1" dirty="0">
                <a:solidFill>
                  <a:srgbClr val="0070C0"/>
                </a:solidFill>
              </a:rPr>
              <a:t>Les qualités à développer pour:</a:t>
            </a:r>
            <a:br>
              <a:rPr lang="fr-FR" altLang="fr-FR" sz="3200" b="1" dirty="0">
                <a:solidFill>
                  <a:srgbClr val="0070C0"/>
                </a:solidFill>
              </a:rPr>
            </a:br>
            <a:r>
              <a:rPr lang="fr-FR" altLang="fr-FR" sz="3200" b="1" dirty="0">
                <a:solidFill>
                  <a:srgbClr val="0070C0"/>
                </a:solidFill>
              </a:rPr>
              <a:t>           &gt; mieux faire face aux tensions </a:t>
            </a:r>
            <a:br>
              <a:rPr lang="fr-FR" altLang="fr-FR" sz="3200" b="1" dirty="0">
                <a:solidFill>
                  <a:srgbClr val="0070C0"/>
                </a:solidFill>
              </a:rPr>
            </a:br>
            <a:r>
              <a:rPr lang="fr-FR" altLang="fr-FR" sz="3200" b="1" dirty="0">
                <a:solidFill>
                  <a:srgbClr val="0070C0"/>
                </a:solidFill>
              </a:rPr>
              <a:t>           &gt; et gérer les conflits au quotidien et en milieu professionnel</a:t>
            </a:r>
            <a:endParaRPr lang="fr-FR" sz="3200" dirty="0">
              <a:solidFill>
                <a:srgbClr val="0070C0"/>
              </a:solidFill>
            </a:endParaRPr>
          </a:p>
        </p:txBody>
      </p:sp>
      <p:sp>
        <p:nvSpPr>
          <p:cNvPr id="3" name="Espace réservé du contenu 2">
            <a:extLst>
              <a:ext uri="{FF2B5EF4-FFF2-40B4-BE49-F238E27FC236}">
                <a16:creationId xmlns:a16="http://schemas.microsoft.com/office/drawing/2014/main" id="{EF9AE6B5-3CB5-42C7-A306-0D249BAE2441}"/>
              </a:ext>
            </a:extLst>
          </p:cNvPr>
          <p:cNvSpPr>
            <a:spLocks noGrp="1"/>
          </p:cNvSpPr>
          <p:nvPr>
            <p:ph idx="1"/>
          </p:nvPr>
        </p:nvSpPr>
        <p:spPr>
          <a:xfrm>
            <a:off x="1175084" y="2942580"/>
            <a:ext cx="10515600" cy="3291310"/>
          </a:xfrm>
        </p:spPr>
        <p:txBody>
          <a:bodyPr/>
          <a:lstStyle/>
          <a:p>
            <a:pPr marL="341313" indent="-341313" algn="ctr" eaLnBrk="1" hangingPunct="1">
              <a:buClr>
                <a:srgbClr val="3333CC"/>
              </a:buClr>
              <a:buSzPct val="60000"/>
              <a:buFont typeface="Wingdings" panose="05000000000000000000"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fr-FR" altLang="fr-FR" sz="3200" b="1" dirty="0"/>
              <a:t>La confiance en soi</a:t>
            </a:r>
          </a:p>
          <a:p>
            <a:pPr marL="341313" indent="-341313" algn="ctr" eaLnBrk="1" hangingPunct="1">
              <a:buClr>
                <a:srgbClr val="3333CC"/>
              </a:buClr>
              <a:buSzPct val="60000"/>
              <a:buFont typeface="Wingdings" panose="05000000000000000000"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fr-FR" altLang="fr-FR" sz="3200" b="1" dirty="0"/>
              <a:t>La détermination</a:t>
            </a:r>
          </a:p>
          <a:p>
            <a:pPr marL="341313" indent="-341313" algn="ctr" eaLnBrk="1" hangingPunct="1">
              <a:buClr>
                <a:srgbClr val="3333CC"/>
              </a:buClr>
              <a:buSzPct val="60000"/>
              <a:buFont typeface="Wingdings" panose="05000000000000000000"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fr-FR" altLang="fr-FR" sz="3200" b="1" dirty="0"/>
              <a:t>La vigilance</a:t>
            </a:r>
          </a:p>
          <a:p>
            <a:pPr marL="341313" indent="-341313" algn="ctr" eaLnBrk="1" hangingPunct="1">
              <a:buClr>
                <a:srgbClr val="3333CC"/>
              </a:buClr>
              <a:buSzPct val="60000"/>
              <a:buFont typeface="Wingdings" panose="05000000000000000000"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fr-FR" altLang="fr-FR" sz="3200" b="1" dirty="0"/>
              <a:t>L’ouverture aux autres</a:t>
            </a:r>
          </a:p>
          <a:p>
            <a:endParaRPr lang="fr-FR" dirty="0"/>
          </a:p>
        </p:txBody>
      </p:sp>
      <p:sp>
        <p:nvSpPr>
          <p:cNvPr id="4" name="Espace réservé de la date 3">
            <a:extLst>
              <a:ext uri="{FF2B5EF4-FFF2-40B4-BE49-F238E27FC236}">
                <a16:creationId xmlns:a16="http://schemas.microsoft.com/office/drawing/2014/main" id="{6B4DA0C8-8694-0A5B-B46F-0663A0BE9B50}"/>
              </a:ext>
            </a:extLst>
          </p:cNvPr>
          <p:cNvSpPr>
            <a:spLocks noGrp="1"/>
          </p:cNvSpPr>
          <p:nvPr>
            <p:ph type="dt" sz="half" idx="10"/>
          </p:nvPr>
        </p:nvSpPr>
        <p:spPr/>
        <p:txBody>
          <a:bodyPr/>
          <a:lstStyle/>
          <a:p>
            <a:fld id="{97FD385B-EDD5-4B6F-948C-52042A50F5C9}" type="datetime1">
              <a:rPr lang="fr-FR" smtClean="0"/>
              <a:t>27/03/2025</a:t>
            </a:fld>
            <a:endParaRPr lang="fr-FR"/>
          </a:p>
        </p:txBody>
      </p:sp>
      <p:sp>
        <p:nvSpPr>
          <p:cNvPr id="5" name="Espace réservé du pied de page 4">
            <a:extLst>
              <a:ext uri="{FF2B5EF4-FFF2-40B4-BE49-F238E27FC236}">
                <a16:creationId xmlns:a16="http://schemas.microsoft.com/office/drawing/2014/main" id="{A06F17D0-6CF2-C256-2EC5-B25D768542EE}"/>
              </a:ext>
            </a:extLst>
          </p:cNvPr>
          <p:cNvSpPr>
            <a:spLocks noGrp="1"/>
          </p:cNvSpPr>
          <p:nvPr>
            <p:ph type="ftr" sz="quarter" idx="11"/>
          </p:nvPr>
        </p:nvSpPr>
        <p:spPr/>
        <p:txBody>
          <a:bodyPr/>
          <a:lstStyle/>
          <a:p>
            <a:r>
              <a:rPr lang="fr-FR"/>
              <a:t>20 mars 2025/Approche gestion des conflits et principes de l'AIKIDO/Jean-Jacques CHEYMOL</a:t>
            </a:r>
          </a:p>
        </p:txBody>
      </p:sp>
      <p:sp>
        <p:nvSpPr>
          <p:cNvPr id="6" name="Espace réservé du numéro de diapositive 5">
            <a:extLst>
              <a:ext uri="{FF2B5EF4-FFF2-40B4-BE49-F238E27FC236}">
                <a16:creationId xmlns:a16="http://schemas.microsoft.com/office/drawing/2014/main" id="{F1978F62-AA31-B02D-A52F-809B1293A2C2}"/>
              </a:ext>
            </a:extLst>
          </p:cNvPr>
          <p:cNvSpPr>
            <a:spLocks noGrp="1"/>
          </p:cNvSpPr>
          <p:nvPr>
            <p:ph type="sldNum" sz="quarter" idx="12"/>
          </p:nvPr>
        </p:nvSpPr>
        <p:spPr/>
        <p:txBody>
          <a:bodyPr/>
          <a:lstStyle/>
          <a:p>
            <a:fld id="{974494FE-B83C-4597-95A3-FEAE0156B3BE}" type="slidenum">
              <a:rPr lang="fr-FR" smtClean="0"/>
              <a:t>10</a:t>
            </a:fld>
            <a:endParaRPr lang="fr-FR"/>
          </a:p>
        </p:txBody>
      </p:sp>
    </p:spTree>
    <p:extLst>
      <p:ext uri="{BB962C8B-B14F-4D97-AF65-F5344CB8AC3E}">
        <p14:creationId xmlns:p14="http://schemas.microsoft.com/office/powerpoint/2010/main" val="1774804794"/>
      </p:ext>
    </p:extLst>
  </p:cSld>
  <p:clrMapOvr>
    <a:masterClrMapping/>
  </p:clrMapOvr>
  <mc:AlternateContent xmlns:mc="http://schemas.openxmlformats.org/markup-compatibility/2006" xmlns:p14="http://schemas.microsoft.com/office/powerpoint/2010/main">
    <mc:Choice Requires="p14">
      <p:transition spd="slow" p14:dur="3000">
        <p:fad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CE54730-3749-4CF9-87E7-B5209F9EF1D4}"/>
              </a:ext>
            </a:extLst>
          </p:cNvPr>
          <p:cNvSpPr>
            <a:spLocks noGrp="1"/>
          </p:cNvSpPr>
          <p:nvPr>
            <p:ph type="title"/>
          </p:nvPr>
        </p:nvSpPr>
        <p:spPr/>
        <p:txBody>
          <a:bodyPr/>
          <a:lstStyle/>
          <a:p>
            <a:r>
              <a:rPr lang="fr-FR" altLang="fr-FR" sz="4400" b="1" dirty="0">
                <a:solidFill>
                  <a:srgbClr val="0033CC"/>
                </a:solidFill>
              </a:rPr>
              <a:t>Avoir confiance en soi</a:t>
            </a:r>
            <a:endParaRPr lang="fr-FR" dirty="0"/>
          </a:p>
        </p:txBody>
      </p:sp>
      <p:sp>
        <p:nvSpPr>
          <p:cNvPr id="3" name="Espace réservé du contenu 2">
            <a:extLst>
              <a:ext uri="{FF2B5EF4-FFF2-40B4-BE49-F238E27FC236}">
                <a16:creationId xmlns:a16="http://schemas.microsoft.com/office/drawing/2014/main" id="{E0A8FD20-CCDB-48A1-95CF-E287C4061DE4}"/>
              </a:ext>
            </a:extLst>
          </p:cNvPr>
          <p:cNvSpPr>
            <a:spLocks noGrp="1"/>
          </p:cNvSpPr>
          <p:nvPr>
            <p:ph idx="1"/>
          </p:nvPr>
        </p:nvSpPr>
        <p:spPr/>
        <p:txBody>
          <a:bodyPr>
            <a:normAutofit/>
          </a:bodyPr>
          <a:lstStyle/>
          <a:p>
            <a:pPr marL="741363" lvl="1" indent="-284163" eaLnBrk="1" hangingPunct="1">
              <a:lnSpc>
                <a:spcPct val="80000"/>
              </a:lnSpc>
              <a:spcBef>
                <a:spcPts val="600"/>
              </a:spcBef>
              <a:buClr>
                <a:srgbClr val="FF0000"/>
              </a:buClr>
              <a:buSzPct val="55000"/>
              <a:buFont typeface="Wingdings" panose="05000000000000000000"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fr-FR" altLang="fr-FR" sz="2400" b="1" dirty="0">
                <a:solidFill>
                  <a:srgbClr val="FF0000"/>
                </a:solidFill>
              </a:rPr>
              <a:t>Le niveau relationnel</a:t>
            </a:r>
          </a:p>
          <a:p>
            <a:pPr lvl="2" eaLnBrk="1" hangingPunct="1">
              <a:lnSpc>
                <a:spcPct val="80000"/>
              </a:lnSpc>
              <a:buClr>
                <a:srgbClr val="3333CC"/>
              </a:buClr>
              <a:buSzPct val="50000"/>
              <a:buFont typeface="Wingdings" panose="05000000000000000000"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fr-FR" altLang="fr-FR" b="1" dirty="0"/>
              <a:t>Ouverture : capacité d’accueil</a:t>
            </a:r>
          </a:p>
          <a:p>
            <a:pPr lvl="2" eaLnBrk="1" hangingPunct="1">
              <a:lnSpc>
                <a:spcPct val="80000"/>
              </a:lnSpc>
              <a:buClr>
                <a:srgbClr val="3333CC"/>
              </a:buClr>
              <a:buSzPct val="50000"/>
              <a:buFont typeface="Wingdings" panose="05000000000000000000"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fr-FR" altLang="fr-FR" b="1" dirty="0"/>
              <a:t>Sérénité : calme intérieur</a:t>
            </a:r>
          </a:p>
          <a:p>
            <a:pPr lvl="2" eaLnBrk="1" hangingPunct="1">
              <a:lnSpc>
                <a:spcPct val="80000"/>
              </a:lnSpc>
              <a:buClr>
                <a:srgbClr val="3333CC"/>
              </a:buClr>
              <a:buSzPct val="50000"/>
              <a:buFont typeface="Wingdings" panose="05000000000000000000" pitchFamily="2" charset="2"/>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fr-FR" altLang="fr-FR" b="1" dirty="0"/>
          </a:p>
          <a:p>
            <a:pPr marL="741363" lvl="1" indent="-284163" eaLnBrk="1" hangingPunct="1">
              <a:lnSpc>
                <a:spcPct val="80000"/>
              </a:lnSpc>
              <a:spcBef>
                <a:spcPts val="600"/>
              </a:spcBef>
              <a:buClr>
                <a:srgbClr val="FF0000"/>
              </a:buClr>
              <a:buSzPct val="55000"/>
              <a:buFont typeface="Wingdings" panose="05000000000000000000"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fr-FR" altLang="fr-FR" sz="2400" b="1" dirty="0">
                <a:solidFill>
                  <a:srgbClr val="FF0000"/>
                </a:solidFill>
              </a:rPr>
              <a:t>Le niveau physique</a:t>
            </a:r>
          </a:p>
          <a:p>
            <a:pPr lvl="2" eaLnBrk="1" hangingPunct="1">
              <a:lnSpc>
                <a:spcPct val="80000"/>
              </a:lnSpc>
              <a:buClr>
                <a:srgbClr val="3333CC"/>
              </a:buClr>
              <a:buSzPct val="50000"/>
              <a:buFont typeface="Wingdings" panose="05000000000000000000"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fr-FR" altLang="fr-FR" b="1" dirty="0"/>
              <a:t>Posture : manière de se tenir</a:t>
            </a:r>
          </a:p>
          <a:p>
            <a:pPr lvl="2" eaLnBrk="1" hangingPunct="1">
              <a:lnSpc>
                <a:spcPct val="80000"/>
              </a:lnSpc>
              <a:buClr>
                <a:srgbClr val="3333CC"/>
              </a:buClr>
              <a:buSzPct val="50000"/>
              <a:buFont typeface="Wingdings" panose="05000000000000000000"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fr-FR" altLang="fr-FR" b="1" dirty="0"/>
              <a:t>Disponibilité : signification de la posture </a:t>
            </a:r>
          </a:p>
          <a:p>
            <a:pPr lvl="2" indent="-227013" eaLnBrk="1" hangingPunct="1">
              <a:lnSpc>
                <a:spcPct val="80000"/>
              </a:lnSpc>
              <a:spcBef>
                <a:spcPts val="500"/>
              </a:spcBef>
              <a:buClrTx/>
              <a:buSzPct val="50000"/>
              <a:buFontTx/>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fr-FR" altLang="fr-FR" sz="2000" b="1" dirty="0"/>
          </a:p>
          <a:p>
            <a:pPr marL="741363" lvl="1" indent="-284163" eaLnBrk="1" hangingPunct="1">
              <a:lnSpc>
                <a:spcPct val="80000"/>
              </a:lnSpc>
              <a:spcBef>
                <a:spcPts val="600"/>
              </a:spcBef>
              <a:buClr>
                <a:srgbClr val="FF0000"/>
              </a:buClr>
              <a:buSzPct val="55000"/>
              <a:buFont typeface="Wingdings" panose="05000000000000000000"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fr-FR" altLang="fr-FR" sz="2400" b="1" dirty="0">
                <a:solidFill>
                  <a:srgbClr val="FF0000"/>
                </a:solidFill>
              </a:rPr>
              <a:t>Le niveau émotionnel</a:t>
            </a:r>
          </a:p>
          <a:p>
            <a:pPr lvl="2" eaLnBrk="1" hangingPunct="1">
              <a:lnSpc>
                <a:spcPct val="80000"/>
              </a:lnSpc>
              <a:buClr>
                <a:srgbClr val="3333CC"/>
              </a:buClr>
              <a:buSzPct val="50000"/>
              <a:buFont typeface="Wingdings" panose="05000000000000000000"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fr-FR" altLang="fr-FR" b="1" dirty="0"/>
              <a:t>Repérage des signaux</a:t>
            </a:r>
          </a:p>
          <a:p>
            <a:pPr lvl="2" eaLnBrk="1" hangingPunct="1">
              <a:lnSpc>
                <a:spcPct val="80000"/>
              </a:lnSpc>
              <a:buClr>
                <a:srgbClr val="3333CC"/>
              </a:buClr>
              <a:buSzPct val="50000"/>
              <a:buFont typeface="Wingdings" panose="05000000000000000000"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fr-FR" altLang="fr-FR" b="1" dirty="0"/>
              <a:t>Maîtriser l’  « effet de surprise »</a:t>
            </a:r>
          </a:p>
          <a:p>
            <a:endParaRPr lang="fr-FR" dirty="0"/>
          </a:p>
        </p:txBody>
      </p:sp>
      <p:sp>
        <p:nvSpPr>
          <p:cNvPr id="4" name="Espace réservé de la date 3">
            <a:extLst>
              <a:ext uri="{FF2B5EF4-FFF2-40B4-BE49-F238E27FC236}">
                <a16:creationId xmlns:a16="http://schemas.microsoft.com/office/drawing/2014/main" id="{6B566286-2FF1-B76D-96AC-70A79955B375}"/>
              </a:ext>
            </a:extLst>
          </p:cNvPr>
          <p:cNvSpPr>
            <a:spLocks noGrp="1"/>
          </p:cNvSpPr>
          <p:nvPr>
            <p:ph type="dt" sz="half" idx="10"/>
          </p:nvPr>
        </p:nvSpPr>
        <p:spPr/>
        <p:txBody>
          <a:bodyPr/>
          <a:lstStyle/>
          <a:p>
            <a:fld id="{DCDD0D08-E43F-45A6-8B5C-6EEF1C0AA653}" type="datetime1">
              <a:rPr lang="fr-FR" smtClean="0"/>
              <a:t>27/03/2025</a:t>
            </a:fld>
            <a:endParaRPr lang="fr-FR"/>
          </a:p>
        </p:txBody>
      </p:sp>
      <p:sp>
        <p:nvSpPr>
          <p:cNvPr id="5" name="Espace réservé du pied de page 4">
            <a:extLst>
              <a:ext uri="{FF2B5EF4-FFF2-40B4-BE49-F238E27FC236}">
                <a16:creationId xmlns:a16="http://schemas.microsoft.com/office/drawing/2014/main" id="{CA460A28-5199-04B1-9493-1A3412E8C04D}"/>
              </a:ext>
            </a:extLst>
          </p:cNvPr>
          <p:cNvSpPr>
            <a:spLocks noGrp="1"/>
          </p:cNvSpPr>
          <p:nvPr>
            <p:ph type="ftr" sz="quarter" idx="11"/>
          </p:nvPr>
        </p:nvSpPr>
        <p:spPr/>
        <p:txBody>
          <a:bodyPr/>
          <a:lstStyle/>
          <a:p>
            <a:r>
              <a:rPr lang="fr-FR"/>
              <a:t>20 mars 2025/Approche gestion des conflits et principes de l'AIKIDO/Jean-Jacques CHEYMOL</a:t>
            </a:r>
          </a:p>
        </p:txBody>
      </p:sp>
      <p:sp>
        <p:nvSpPr>
          <p:cNvPr id="6" name="Espace réservé du numéro de diapositive 5">
            <a:extLst>
              <a:ext uri="{FF2B5EF4-FFF2-40B4-BE49-F238E27FC236}">
                <a16:creationId xmlns:a16="http://schemas.microsoft.com/office/drawing/2014/main" id="{489E697F-4B65-66A3-B1BF-2BD4E05EAC02}"/>
              </a:ext>
            </a:extLst>
          </p:cNvPr>
          <p:cNvSpPr>
            <a:spLocks noGrp="1"/>
          </p:cNvSpPr>
          <p:nvPr>
            <p:ph type="sldNum" sz="quarter" idx="12"/>
          </p:nvPr>
        </p:nvSpPr>
        <p:spPr/>
        <p:txBody>
          <a:bodyPr/>
          <a:lstStyle/>
          <a:p>
            <a:fld id="{974494FE-B83C-4597-95A3-FEAE0156B3BE}" type="slidenum">
              <a:rPr lang="fr-FR" smtClean="0"/>
              <a:t>11</a:t>
            </a:fld>
            <a:endParaRPr lang="fr-FR"/>
          </a:p>
        </p:txBody>
      </p:sp>
      <p:pic>
        <p:nvPicPr>
          <p:cNvPr id="3074" name="Picture 2" descr="2 exercices pour la confiance en soi | Club Positif">
            <a:extLst>
              <a:ext uri="{FF2B5EF4-FFF2-40B4-BE49-F238E27FC236}">
                <a16:creationId xmlns:a16="http://schemas.microsoft.com/office/drawing/2014/main" id="{5ACF07A5-A46B-1CA0-56FC-EE9DB1005E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31447" y="2124215"/>
            <a:ext cx="3475799" cy="24271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0376804"/>
      </p:ext>
    </p:extLst>
  </p:cSld>
  <p:clrMapOvr>
    <a:masterClrMapping/>
  </p:clrMapOvr>
  <mc:AlternateContent xmlns:mc="http://schemas.openxmlformats.org/markup-compatibility/2006" xmlns:p14="http://schemas.microsoft.com/office/powerpoint/2010/main">
    <mc:Choice Requires="p14">
      <p:transition spd="slow" p14:dur="3000">
        <p:fad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87EB730-CD24-40EF-869B-48E429F552F6}"/>
              </a:ext>
            </a:extLst>
          </p:cNvPr>
          <p:cNvSpPr>
            <a:spLocks noGrp="1"/>
          </p:cNvSpPr>
          <p:nvPr>
            <p:ph type="title"/>
          </p:nvPr>
        </p:nvSpPr>
        <p:spPr/>
        <p:txBody>
          <a:bodyPr/>
          <a:lstStyle/>
          <a:p>
            <a:r>
              <a:rPr lang="fr-FR" altLang="fr-FR" b="1" dirty="0">
                <a:solidFill>
                  <a:srgbClr val="0033CC"/>
                </a:solidFill>
              </a:rPr>
              <a:t>Favoriser un climat de </a:t>
            </a:r>
            <a:r>
              <a:rPr lang="fr-FR" altLang="fr-FR" sz="4400" b="1" dirty="0">
                <a:solidFill>
                  <a:srgbClr val="0033CC"/>
                </a:solidFill>
              </a:rPr>
              <a:t>confiance</a:t>
            </a:r>
            <a:endParaRPr lang="fr-FR" dirty="0"/>
          </a:p>
        </p:txBody>
      </p:sp>
      <p:sp>
        <p:nvSpPr>
          <p:cNvPr id="3" name="Espace réservé du contenu 2">
            <a:extLst>
              <a:ext uri="{FF2B5EF4-FFF2-40B4-BE49-F238E27FC236}">
                <a16:creationId xmlns:a16="http://schemas.microsoft.com/office/drawing/2014/main" id="{F2178339-D514-40A2-B3B2-2A538A0071B1}"/>
              </a:ext>
            </a:extLst>
          </p:cNvPr>
          <p:cNvSpPr>
            <a:spLocks noGrp="1"/>
          </p:cNvSpPr>
          <p:nvPr>
            <p:ph idx="1"/>
          </p:nvPr>
        </p:nvSpPr>
        <p:spPr>
          <a:xfrm>
            <a:off x="1042295" y="2456268"/>
            <a:ext cx="8915400" cy="3777622"/>
          </a:xfrm>
        </p:spPr>
        <p:txBody>
          <a:bodyPr/>
          <a:lstStyle/>
          <a:p>
            <a:pPr marL="341313" indent="-341313" eaLnBrk="1" hangingPunct="1">
              <a:spcBef>
                <a:spcPts val="750"/>
              </a:spcBef>
              <a:buClr>
                <a:srgbClr val="3333CC"/>
              </a:buClr>
              <a:buSzPct val="60000"/>
              <a:buFont typeface="Wingdings" panose="05000000000000000000"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fr-FR" altLang="fr-FR" sz="3600" b="1" dirty="0">
                <a:solidFill>
                  <a:srgbClr val="FF0000"/>
                </a:solidFill>
              </a:rPr>
              <a:t>Anticiper</a:t>
            </a:r>
            <a:r>
              <a:rPr lang="fr-FR" altLang="fr-FR" sz="3600" dirty="0">
                <a:solidFill>
                  <a:srgbClr val="FF0000"/>
                </a:solidFill>
              </a:rPr>
              <a:t> </a:t>
            </a:r>
            <a:r>
              <a:rPr lang="fr-FR" altLang="fr-FR" sz="3200" dirty="0"/>
              <a:t>(gestuel, verbal)</a:t>
            </a:r>
          </a:p>
          <a:p>
            <a:pPr marL="341313" indent="-341313" eaLnBrk="1" hangingPunct="1">
              <a:spcBef>
                <a:spcPts val="750"/>
              </a:spcBef>
              <a:buClr>
                <a:srgbClr val="3333CC"/>
              </a:buClr>
              <a:buSzPct val="60000"/>
              <a:buFont typeface="Wingdings" panose="05000000000000000000"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fr-FR" altLang="fr-FR" sz="3600" b="1" dirty="0">
                <a:solidFill>
                  <a:srgbClr val="FF0000"/>
                </a:solidFill>
              </a:rPr>
              <a:t>S’impliquer </a:t>
            </a:r>
            <a:r>
              <a:rPr lang="fr-FR" altLang="fr-FR" sz="3200" dirty="0"/>
              <a:t>(la reformulation)</a:t>
            </a:r>
          </a:p>
          <a:p>
            <a:pPr marL="341313" indent="-341313" eaLnBrk="1" hangingPunct="1">
              <a:spcBef>
                <a:spcPts val="650"/>
              </a:spcBef>
              <a:buClr>
                <a:srgbClr val="3333CC"/>
              </a:buClr>
              <a:buSzPct val="60000"/>
              <a:buFont typeface="Wingdings" panose="05000000000000000000"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fr-FR" altLang="fr-FR" sz="3600" b="1" dirty="0">
                <a:solidFill>
                  <a:srgbClr val="FF0000"/>
                </a:solidFill>
              </a:rPr>
              <a:t>Partager</a:t>
            </a:r>
            <a:r>
              <a:rPr lang="fr-FR" altLang="fr-FR" sz="3600" dirty="0"/>
              <a:t> </a:t>
            </a:r>
            <a:r>
              <a:rPr lang="fr-FR" altLang="fr-FR" sz="2800" dirty="0"/>
              <a:t>le vécu de son interlocuteur</a:t>
            </a:r>
            <a:r>
              <a:rPr lang="fr-FR" altLang="fr-FR" sz="3600" dirty="0"/>
              <a:t> </a:t>
            </a:r>
            <a:r>
              <a:rPr lang="fr-FR" altLang="fr-FR" sz="2800" dirty="0"/>
              <a:t>(Empathie)</a:t>
            </a:r>
          </a:p>
          <a:p>
            <a:pPr marL="341313" indent="-341313" eaLnBrk="1" hangingPunct="1">
              <a:spcBef>
                <a:spcPts val="650"/>
              </a:spcBef>
              <a:buClr>
                <a:srgbClr val="3333CC"/>
              </a:buClr>
              <a:buSzPct val="60000"/>
              <a:buFont typeface="Wingdings" panose="05000000000000000000"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fr-FR" altLang="fr-FR" sz="3600" b="1" dirty="0">
                <a:solidFill>
                  <a:srgbClr val="FF0000"/>
                </a:solidFill>
              </a:rPr>
              <a:t>Accompagner </a:t>
            </a:r>
            <a:r>
              <a:rPr lang="fr-FR" altLang="fr-FR" sz="2800" dirty="0"/>
              <a:t>(pour trouver une solution)</a:t>
            </a:r>
          </a:p>
          <a:p>
            <a:endParaRPr lang="fr-FR" dirty="0"/>
          </a:p>
        </p:txBody>
      </p:sp>
      <p:sp>
        <p:nvSpPr>
          <p:cNvPr id="4" name="Espace réservé de la date 3">
            <a:extLst>
              <a:ext uri="{FF2B5EF4-FFF2-40B4-BE49-F238E27FC236}">
                <a16:creationId xmlns:a16="http://schemas.microsoft.com/office/drawing/2014/main" id="{0385A774-7C53-DFE1-B559-3868E1E992A0}"/>
              </a:ext>
            </a:extLst>
          </p:cNvPr>
          <p:cNvSpPr>
            <a:spLocks noGrp="1"/>
          </p:cNvSpPr>
          <p:nvPr>
            <p:ph type="dt" sz="half" idx="10"/>
          </p:nvPr>
        </p:nvSpPr>
        <p:spPr/>
        <p:txBody>
          <a:bodyPr/>
          <a:lstStyle/>
          <a:p>
            <a:fld id="{89C33025-F903-4EC7-B2F3-00947B745D2D}" type="datetime1">
              <a:rPr lang="fr-FR" smtClean="0"/>
              <a:t>27/03/2025</a:t>
            </a:fld>
            <a:endParaRPr lang="fr-FR"/>
          </a:p>
        </p:txBody>
      </p:sp>
      <p:sp>
        <p:nvSpPr>
          <p:cNvPr id="5" name="Espace réservé du pied de page 4">
            <a:extLst>
              <a:ext uri="{FF2B5EF4-FFF2-40B4-BE49-F238E27FC236}">
                <a16:creationId xmlns:a16="http://schemas.microsoft.com/office/drawing/2014/main" id="{A7CECDE1-C216-B317-AE0A-4A870233AC7E}"/>
              </a:ext>
            </a:extLst>
          </p:cNvPr>
          <p:cNvSpPr>
            <a:spLocks noGrp="1"/>
          </p:cNvSpPr>
          <p:nvPr>
            <p:ph type="ftr" sz="quarter" idx="11"/>
          </p:nvPr>
        </p:nvSpPr>
        <p:spPr/>
        <p:txBody>
          <a:bodyPr/>
          <a:lstStyle/>
          <a:p>
            <a:r>
              <a:rPr lang="fr-FR"/>
              <a:t>20 mars 2025/Approche gestion des conflits et principes de l'AIKIDO/Jean-Jacques CHEYMOL</a:t>
            </a:r>
          </a:p>
        </p:txBody>
      </p:sp>
      <p:sp>
        <p:nvSpPr>
          <p:cNvPr id="6" name="Espace réservé du numéro de diapositive 5">
            <a:extLst>
              <a:ext uri="{FF2B5EF4-FFF2-40B4-BE49-F238E27FC236}">
                <a16:creationId xmlns:a16="http://schemas.microsoft.com/office/drawing/2014/main" id="{BB28CFC1-7E58-DCB3-82C6-0E456352F3C0}"/>
              </a:ext>
            </a:extLst>
          </p:cNvPr>
          <p:cNvSpPr>
            <a:spLocks noGrp="1"/>
          </p:cNvSpPr>
          <p:nvPr>
            <p:ph type="sldNum" sz="quarter" idx="12"/>
          </p:nvPr>
        </p:nvSpPr>
        <p:spPr/>
        <p:txBody>
          <a:bodyPr/>
          <a:lstStyle/>
          <a:p>
            <a:fld id="{974494FE-B83C-4597-95A3-FEAE0156B3BE}" type="slidenum">
              <a:rPr lang="fr-FR" smtClean="0"/>
              <a:t>12</a:t>
            </a:fld>
            <a:endParaRPr lang="fr-FR"/>
          </a:p>
        </p:txBody>
      </p:sp>
      <p:pic>
        <p:nvPicPr>
          <p:cNvPr id="4098" name="Picture 2" descr="Créer un climat de confiance avec ses clients - CandelRH">
            <a:extLst>
              <a:ext uri="{FF2B5EF4-FFF2-40B4-BE49-F238E27FC236}">
                <a16:creationId xmlns:a16="http://schemas.microsoft.com/office/drawing/2014/main" id="{012DEC93-CD92-F85B-1B17-DF3244B6595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89288" y="1649759"/>
            <a:ext cx="2705055" cy="20267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1553531"/>
      </p:ext>
    </p:extLst>
  </p:cSld>
  <p:clrMapOvr>
    <a:masterClrMapping/>
  </p:clrMapOvr>
  <mc:AlternateContent xmlns:mc="http://schemas.openxmlformats.org/markup-compatibility/2006" xmlns:p14="http://schemas.microsoft.com/office/powerpoint/2010/main">
    <mc:Choice Requires="p14">
      <p:transition spd="slow" p14:dur="3000">
        <p:fad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152560B-0FB6-480B-9AFC-EEF9A1429742}"/>
              </a:ext>
            </a:extLst>
          </p:cNvPr>
          <p:cNvSpPr>
            <a:spLocks noGrp="1"/>
          </p:cNvSpPr>
          <p:nvPr>
            <p:ph type="title"/>
          </p:nvPr>
        </p:nvSpPr>
        <p:spPr>
          <a:xfrm>
            <a:off x="2077286" y="624110"/>
            <a:ext cx="8911687" cy="1280890"/>
          </a:xfrm>
        </p:spPr>
        <p:txBody>
          <a:bodyPr/>
          <a:lstStyle/>
          <a:p>
            <a:r>
              <a:rPr lang="fr-FR" altLang="fr-FR" sz="4400" b="1" dirty="0">
                <a:solidFill>
                  <a:srgbClr val="0033CC"/>
                </a:solidFill>
              </a:rPr>
              <a:t>Générer le partenariat</a:t>
            </a:r>
            <a:endParaRPr lang="fr-FR" dirty="0"/>
          </a:p>
        </p:txBody>
      </p:sp>
      <p:sp>
        <p:nvSpPr>
          <p:cNvPr id="3" name="Espace réservé du contenu 2">
            <a:extLst>
              <a:ext uri="{FF2B5EF4-FFF2-40B4-BE49-F238E27FC236}">
                <a16:creationId xmlns:a16="http://schemas.microsoft.com/office/drawing/2014/main" id="{E71D38FC-7256-4C03-84E5-526490DB9CAB}"/>
              </a:ext>
            </a:extLst>
          </p:cNvPr>
          <p:cNvSpPr>
            <a:spLocks noGrp="1"/>
          </p:cNvSpPr>
          <p:nvPr>
            <p:ph idx="1"/>
          </p:nvPr>
        </p:nvSpPr>
        <p:spPr>
          <a:xfrm>
            <a:off x="2408222" y="2888414"/>
            <a:ext cx="9096390" cy="3022807"/>
          </a:xfrm>
        </p:spPr>
        <p:txBody>
          <a:bodyPr>
            <a:normAutofit/>
          </a:bodyPr>
          <a:lstStyle/>
          <a:p>
            <a:pPr marL="341313" indent="-339725" eaLnBrk="1" hangingPunct="1">
              <a:lnSpc>
                <a:spcPct val="90000"/>
              </a:lnSpc>
              <a:spcBef>
                <a:spcPts val="750"/>
              </a:spcBef>
              <a:buClr>
                <a:srgbClr val="3333CC"/>
              </a:buClr>
              <a:buSzPct val="60000"/>
              <a:buFont typeface="Wingdings" panose="05000000000000000000" pitchFamily="2" charset="2"/>
              <a:buChar char=""/>
              <a:tabLst>
                <a:tab pos="912813" algn="l"/>
                <a:tab pos="1827213" algn="l"/>
                <a:tab pos="2741613" algn="l"/>
                <a:tab pos="3656013" algn="l"/>
                <a:tab pos="4570413" algn="l"/>
                <a:tab pos="5484813" algn="l"/>
                <a:tab pos="6399213" algn="l"/>
                <a:tab pos="7313613" algn="l"/>
                <a:tab pos="8228013" algn="l"/>
                <a:tab pos="9142413" algn="l"/>
                <a:tab pos="10056813" algn="l"/>
              </a:tabLst>
              <a:defRPr/>
            </a:pPr>
            <a:r>
              <a:rPr lang="fr-FR" altLang="fr-FR" sz="3000" b="1" dirty="0">
                <a:solidFill>
                  <a:srgbClr val="FF0000"/>
                </a:solidFill>
              </a:rPr>
              <a:t>Démontrer l’inutilité de l’attaque</a:t>
            </a:r>
          </a:p>
          <a:p>
            <a:pPr marL="741363" lvl="1" indent="-284163" eaLnBrk="1" hangingPunct="1">
              <a:lnSpc>
                <a:spcPct val="90000"/>
              </a:lnSpc>
              <a:spcBef>
                <a:spcPts val="600"/>
              </a:spcBef>
              <a:buClr>
                <a:srgbClr val="FF0000"/>
              </a:buClr>
              <a:buSzPct val="55000"/>
              <a:buFont typeface="Wingdings" panose="05000000000000000000" pitchFamily="2" charset="2"/>
              <a:buChar char=""/>
              <a:tabLst>
                <a:tab pos="912813" algn="l"/>
                <a:tab pos="1827213" algn="l"/>
                <a:tab pos="2741613" algn="l"/>
                <a:tab pos="3656013" algn="l"/>
                <a:tab pos="4570413" algn="l"/>
                <a:tab pos="5484813" algn="l"/>
                <a:tab pos="6399213" algn="l"/>
                <a:tab pos="7313613" algn="l"/>
                <a:tab pos="8228013" algn="l"/>
                <a:tab pos="9142413" algn="l"/>
                <a:tab pos="10056813" algn="l"/>
              </a:tabLst>
              <a:defRPr/>
            </a:pPr>
            <a:r>
              <a:rPr lang="fr-FR" altLang="fr-FR" sz="2400" dirty="0"/>
              <a:t>Dévier l’initiative première</a:t>
            </a:r>
          </a:p>
          <a:p>
            <a:pPr marL="741363" lvl="1" indent="-284163" eaLnBrk="1" hangingPunct="1">
              <a:lnSpc>
                <a:spcPct val="90000"/>
              </a:lnSpc>
              <a:spcBef>
                <a:spcPts val="600"/>
              </a:spcBef>
              <a:buClr>
                <a:srgbClr val="FF0000"/>
              </a:buClr>
              <a:buSzPct val="55000"/>
              <a:buFont typeface="Wingdings" panose="05000000000000000000" pitchFamily="2" charset="2"/>
              <a:buChar char=""/>
              <a:tabLst>
                <a:tab pos="912813" algn="l"/>
                <a:tab pos="1827213" algn="l"/>
                <a:tab pos="2741613" algn="l"/>
                <a:tab pos="3656013" algn="l"/>
                <a:tab pos="4570413" algn="l"/>
                <a:tab pos="5484813" algn="l"/>
                <a:tab pos="6399213" algn="l"/>
                <a:tab pos="7313613" algn="l"/>
                <a:tab pos="8228013" algn="l"/>
                <a:tab pos="9142413" algn="l"/>
                <a:tab pos="10056813" algn="l"/>
              </a:tabLst>
              <a:defRPr/>
            </a:pPr>
            <a:r>
              <a:rPr lang="fr-FR" altLang="fr-FR" sz="2400" dirty="0"/>
              <a:t>Orienter différemment</a:t>
            </a:r>
          </a:p>
          <a:p>
            <a:pPr marL="341313" indent="-339725" eaLnBrk="1" hangingPunct="1">
              <a:lnSpc>
                <a:spcPct val="90000"/>
              </a:lnSpc>
              <a:spcBef>
                <a:spcPts val="550"/>
              </a:spcBef>
              <a:buClr>
                <a:srgbClr val="3333CC"/>
              </a:buClr>
              <a:buSzPct val="60000"/>
              <a:buFont typeface="Wingdings" panose="05000000000000000000" pitchFamily="2" charset="2"/>
              <a:buNone/>
              <a:tabLst>
                <a:tab pos="912813" algn="l"/>
                <a:tab pos="1827213" algn="l"/>
                <a:tab pos="2741613" algn="l"/>
                <a:tab pos="3656013" algn="l"/>
                <a:tab pos="4570413" algn="l"/>
                <a:tab pos="5484813" algn="l"/>
                <a:tab pos="6399213" algn="l"/>
                <a:tab pos="7313613" algn="l"/>
                <a:tab pos="8228013" algn="l"/>
                <a:tab pos="9142413" algn="l"/>
                <a:tab pos="10056813" algn="l"/>
              </a:tabLst>
              <a:defRPr/>
            </a:pPr>
            <a:endParaRPr lang="fr-FR" altLang="fr-FR" sz="2200" dirty="0"/>
          </a:p>
          <a:p>
            <a:pPr marL="341313" indent="-339725" eaLnBrk="1" hangingPunct="1">
              <a:lnSpc>
                <a:spcPct val="90000"/>
              </a:lnSpc>
              <a:spcBef>
                <a:spcPts val="750"/>
              </a:spcBef>
              <a:buClr>
                <a:srgbClr val="3333CC"/>
              </a:buClr>
              <a:buSzPct val="60000"/>
              <a:buFont typeface="Wingdings" panose="05000000000000000000" pitchFamily="2" charset="2"/>
              <a:buChar char=""/>
              <a:tabLst>
                <a:tab pos="912813" algn="l"/>
                <a:tab pos="1827213" algn="l"/>
                <a:tab pos="2741613" algn="l"/>
                <a:tab pos="3656013" algn="l"/>
                <a:tab pos="4570413" algn="l"/>
                <a:tab pos="5484813" algn="l"/>
                <a:tab pos="6399213" algn="l"/>
                <a:tab pos="7313613" algn="l"/>
                <a:tab pos="8228013" algn="l"/>
                <a:tab pos="9142413" algn="l"/>
                <a:tab pos="10056813" algn="l"/>
              </a:tabLst>
              <a:defRPr/>
            </a:pPr>
            <a:r>
              <a:rPr lang="fr-FR" altLang="fr-FR" sz="3000" b="1" dirty="0">
                <a:solidFill>
                  <a:srgbClr val="FF0000"/>
                </a:solidFill>
              </a:rPr>
              <a:t>Développer une stratégie gagnant-gagnant</a:t>
            </a:r>
            <a:r>
              <a:rPr lang="fr-FR" altLang="fr-FR" sz="3000" dirty="0"/>
              <a:t> </a:t>
            </a:r>
          </a:p>
          <a:p>
            <a:pPr marL="741363" lvl="1" indent="-284163" eaLnBrk="1" hangingPunct="1">
              <a:lnSpc>
                <a:spcPct val="90000"/>
              </a:lnSpc>
              <a:spcBef>
                <a:spcPts val="600"/>
              </a:spcBef>
              <a:buClr>
                <a:srgbClr val="FF0000"/>
              </a:buClr>
              <a:buSzPct val="55000"/>
              <a:buFont typeface="Wingdings" panose="05000000000000000000" pitchFamily="2" charset="2"/>
              <a:buChar char=""/>
              <a:tabLst>
                <a:tab pos="912813" algn="l"/>
                <a:tab pos="1827213" algn="l"/>
                <a:tab pos="2741613" algn="l"/>
                <a:tab pos="3656013" algn="l"/>
                <a:tab pos="4570413" algn="l"/>
                <a:tab pos="5484813" algn="l"/>
                <a:tab pos="6399213" algn="l"/>
                <a:tab pos="7313613" algn="l"/>
                <a:tab pos="8228013" algn="l"/>
                <a:tab pos="9142413" algn="l"/>
                <a:tab pos="10056813" algn="l"/>
              </a:tabLst>
              <a:defRPr/>
            </a:pPr>
            <a:r>
              <a:rPr lang="fr-FR" altLang="fr-FR" sz="2400" dirty="0"/>
              <a:t>Transformer l’agressivité en dialogue</a:t>
            </a:r>
          </a:p>
          <a:p>
            <a:pPr marL="741363" lvl="1" indent="-284163" eaLnBrk="1" hangingPunct="1">
              <a:lnSpc>
                <a:spcPct val="90000"/>
              </a:lnSpc>
              <a:spcBef>
                <a:spcPts val="600"/>
              </a:spcBef>
              <a:buClr>
                <a:srgbClr val="FF0000"/>
              </a:buClr>
              <a:buSzPct val="55000"/>
              <a:buFont typeface="Wingdings" panose="05000000000000000000" pitchFamily="2" charset="2"/>
              <a:buChar char=""/>
              <a:tabLst>
                <a:tab pos="912813" algn="l"/>
                <a:tab pos="1827213" algn="l"/>
                <a:tab pos="2741613" algn="l"/>
                <a:tab pos="3656013" algn="l"/>
                <a:tab pos="4570413" algn="l"/>
                <a:tab pos="5484813" algn="l"/>
                <a:tab pos="6399213" algn="l"/>
                <a:tab pos="7313613" algn="l"/>
                <a:tab pos="8228013" algn="l"/>
                <a:tab pos="9142413" algn="l"/>
                <a:tab pos="10056813" algn="l"/>
              </a:tabLst>
              <a:defRPr/>
            </a:pPr>
            <a:r>
              <a:rPr lang="fr-FR" altLang="fr-FR" sz="2400" dirty="0"/>
              <a:t>Donner un sens constructif à l’échange</a:t>
            </a:r>
          </a:p>
          <a:p>
            <a:endParaRPr lang="fr-FR" dirty="0"/>
          </a:p>
        </p:txBody>
      </p:sp>
      <p:sp>
        <p:nvSpPr>
          <p:cNvPr id="4" name="Espace réservé de la date 3">
            <a:extLst>
              <a:ext uri="{FF2B5EF4-FFF2-40B4-BE49-F238E27FC236}">
                <a16:creationId xmlns:a16="http://schemas.microsoft.com/office/drawing/2014/main" id="{30E65554-5FAD-C182-0037-BB19246D7036}"/>
              </a:ext>
            </a:extLst>
          </p:cNvPr>
          <p:cNvSpPr>
            <a:spLocks noGrp="1"/>
          </p:cNvSpPr>
          <p:nvPr>
            <p:ph type="dt" sz="half" idx="10"/>
          </p:nvPr>
        </p:nvSpPr>
        <p:spPr/>
        <p:txBody>
          <a:bodyPr/>
          <a:lstStyle/>
          <a:p>
            <a:fld id="{243B9A12-6FA6-4530-82C7-B2B8597C0AA1}" type="datetime1">
              <a:rPr lang="fr-FR" smtClean="0"/>
              <a:t>27/03/2025</a:t>
            </a:fld>
            <a:endParaRPr lang="fr-FR"/>
          </a:p>
        </p:txBody>
      </p:sp>
      <p:sp>
        <p:nvSpPr>
          <p:cNvPr id="5" name="Espace réservé du pied de page 4">
            <a:extLst>
              <a:ext uri="{FF2B5EF4-FFF2-40B4-BE49-F238E27FC236}">
                <a16:creationId xmlns:a16="http://schemas.microsoft.com/office/drawing/2014/main" id="{45E014B6-8279-3767-AACC-DBC894E1F0FB}"/>
              </a:ext>
            </a:extLst>
          </p:cNvPr>
          <p:cNvSpPr>
            <a:spLocks noGrp="1"/>
          </p:cNvSpPr>
          <p:nvPr>
            <p:ph type="ftr" sz="quarter" idx="11"/>
          </p:nvPr>
        </p:nvSpPr>
        <p:spPr/>
        <p:txBody>
          <a:bodyPr/>
          <a:lstStyle/>
          <a:p>
            <a:r>
              <a:rPr lang="fr-FR"/>
              <a:t>20 mars 2025/Approche gestion des conflits et principes de l'AIKIDO/Jean-Jacques CHEYMOL</a:t>
            </a:r>
          </a:p>
        </p:txBody>
      </p:sp>
      <p:sp>
        <p:nvSpPr>
          <p:cNvPr id="6" name="Espace réservé du numéro de diapositive 5">
            <a:extLst>
              <a:ext uri="{FF2B5EF4-FFF2-40B4-BE49-F238E27FC236}">
                <a16:creationId xmlns:a16="http://schemas.microsoft.com/office/drawing/2014/main" id="{404D37C3-BAFF-BF8D-48F8-68BCB156C192}"/>
              </a:ext>
            </a:extLst>
          </p:cNvPr>
          <p:cNvSpPr>
            <a:spLocks noGrp="1"/>
          </p:cNvSpPr>
          <p:nvPr>
            <p:ph type="sldNum" sz="quarter" idx="12"/>
          </p:nvPr>
        </p:nvSpPr>
        <p:spPr/>
        <p:txBody>
          <a:bodyPr/>
          <a:lstStyle/>
          <a:p>
            <a:fld id="{974494FE-B83C-4597-95A3-FEAE0156B3BE}" type="slidenum">
              <a:rPr lang="fr-FR" smtClean="0"/>
              <a:t>13</a:t>
            </a:fld>
            <a:endParaRPr lang="fr-FR"/>
          </a:p>
        </p:txBody>
      </p:sp>
      <p:pic>
        <p:nvPicPr>
          <p:cNvPr id="5122" name="Picture 2" descr="Pourquoi faire de l'aikido ? - Académie d'Aikido de Lyon">
            <a:extLst>
              <a:ext uri="{FF2B5EF4-FFF2-40B4-BE49-F238E27FC236}">
                <a16:creationId xmlns:a16="http://schemas.microsoft.com/office/drawing/2014/main" id="{82A4F2B4-46B3-EACA-6692-2660213562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75867" y="624110"/>
            <a:ext cx="3116033" cy="20760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5377612"/>
      </p:ext>
    </p:extLst>
  </p:cSld>
  <p:clrMapOvr>
    <a:masterClrMapping/>
  </p:clrMapOvr>
  <mc:AlternateContent xmlns:mc="http://schemas.openxmlformats.org/markup-compatibility/2006" xmlns:p14="http://schemas.microsoft.com/office/powerpoint/2010/main">
    <mc:Choice Requires="p14">
      <p:transition spd="slow" p14:dur="3000">
        <p:fade/>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12511AB-2B99-462A-AAEB-7249E8A6F567}"/>
              </a:ext>
            </a:extLst>
          </p:cNvPr>
          <p:cNvSpPr>
            <a:spLocks noGrp="1"/>
          </p:cNvSpPr>
          <p:nvPr>
            <p:ph type="title"/>
          </p:nvPr>
        </p:nvSpPr>
        <p:spPr>
          <a:xfrm>
            <a:off x="4283242" y="261997"/>
            <a:ext cx="7070558" cy="3319976"/>
          </a:xfrm>
        </p:spPr>
        <p:txBody>
          <a:bodyPr>
            <a:normAutofit fontScale="90000"/>
          </a:bodyPr>
          <a:lstStyle/>
          <a:p>
            <a:pPr indent="-341313" algn="ctr" eaLnBrk="1" hangingPunct="1">
              <a:spcBef>
                <a:spcPts val="850"/>
              </a:spcBef>
              <a:buClrTx/>
              <a:buSzPct val="60000"/>
              <a:buFontTx/>
              <a:buNone/>
              <a:tabLst>
                <a:tab pos="912813" algn="l"/>
                <a:tab pos="1827213" algn="l"/>
                <a:tab pos="2741613" algn="l"/>
                <a:tab pos="3656013" algn="l"/>
                <a:tab pos="4570413" algn="l"/>
                <a:tab pos="5484813" algn="l"/>
                <a:tab pos="6399213" algn="l"/>
                <a:tab pos="7313613" algn="l"/>
                <a:tab pos="8228013" algn="l"/>
                <a:tab pos="9142413" algn="l"/>
                <a:tab pos="10056813" algn="l"/>
              </a:tabLst>
              <a:defRPr/>
            </a:pPr>
            <a:r>
              <a:rPr lang="fr-FR" altLang="fr-FR" sz="4000" b="1" dirty="0">
                <a:solidFill>
                  <a:srgbClr val="0033CC"/>
                </a:solidFill>
              </a:rPr>
              <a:t>La posture</a:t>
            </a:r>
            <a:r>
              <a:rPr lang="fr-FR" altLang="fr-FR" sz="4000" dirty="0"/>
              <a:t> </a:t>
            </a:r>
            <a:br>
              <a:rPr lang="fr-FR" altLang="fr-FR" sz="5400" dirty="0"/>
            </a:br>
            <a:r>
              <a:rPr lang="fr-FR" altLang="fr-FR" sz="3100" dirty="0">
                <a:solidFill>
                  <a:srgbClr val="95052E"/>
                </a:solidFill>
              </a:rPr>
              <a:t>Attitude face à une situation donnée</a:t>
            </a:r>
            <a:br>
              <a:rPr lang="fr-FR" altLang="fr-FR" sz="3400" dirty="0">
                <a:solidFill>
                  <a:srgbClr val="95052E"/>
                </a:solidFill>
              </a:rPr>
            </a:br>
            <a:r>
              <a:rPr lang="fr-FR" altLang="fr-FR" sz="2700" b="1" dirty="0"/>
              <a:t>Physique</a:t>
            </a:r>
            <a:br>
              <a:rPr lang="fr-FR" altLang="fr-FR" sz="3200" b="1" dirty="0"/>
            </a:br>
            <a:r>
              <a:rPr lang="fr-FR" altLang="fr-FR" sz="2400" i="1" dirty="0"/>
              <a:t>   </a:t>
            </a:r>
            <a:r>
              <a:rPr lang="fr-FR" altLang="fr-FR" sz="2200" i="1" dirty="0"/>
              <a:t>Centre de gravité – Orientation du corps</a:t>
            </a:r>
            <a:br>
              <a:rPr lang="fr-FR" altLang="fr-FR" sz="2200" i="1" dirty="0"/>
            </a:br>
            <a:r>
              <a:rPr lang="fr-FR" altLang="fr-FR" sz="2200" i="1" dirty="0"/>
              <a:t>   Relâchement – Vision</a:t>
            </a:r>
            <a:br>
              <a:rPr lang="fr-FR" altLang="fr-FR" sz="2400" i="1" dirty="0"/>
            </a:br>
            <a:r>
              <a:rPr lang="fr-FR" altLang="fr-FR" sz="2700" b="1" dirty="0"/>
              <a:t>Mentale</a:t>
            </a:r>
            <a:br>
              <a:rPr lang="fr-FR" altLang="fr-FR" sz="3200" b="1" dirty="0"/>
            </a:br>
            <a:r>
              <a:rPr lang="fr-FR" altLang="fr-FR" sz="2400" i="1" dirty="0"/>
              <a:t>	</a:t>
            </a:r>
            <a:r>
              <a:rPr lang="fr-FR" altLang="fr-FR" sz="2200" i="1" dirty="0"/>
              <a:t>Présence (Ici &amp; maintenant)</a:t>
            </a:r>
            <a:br>
              <a:rPr lang="fr-FR" altLang="fr-FR" sz="2200" i="1" dirty="0"/>
            </a:br>
            <a:r>
              <a:rPr lang="fr-FR" altLang="fr-FR" sz="2200" i="1" dirty="0"/>
              <a:t>	Vigilance – Attention – Recul      Clairvoyance</a:t>
            </a:r>
            <a:br>
              <a:rPr lang="fr-FR" altLang="fr-FR" sz="2400" i="1" dirty="0"/>
            </a:br>
            <a:endParaRPr lang="fr-FR" dirty="0"/>
          </a:p>
        </p:txBody>
      </p:sp>
      <p:sp>
        <p:nvSpPr>
          <p:cNvPr id="3" name="Espace réservé du contenu 2">
            <a:extLst>
              <a:ext uri="{FF2B5EF4-FFF2-40B4-BE49-F238E27FC236}">
                <a16:creationId xmlns:a16="http://schemas.microsoft.com/office/drawing/2014/main" id="{C355A2C2-B93D-4DAB-A7ED-F3C3A41C74C1}"/>
              </a:ext>
            </a:extLst>
          </p:cNvPr>
          <p:cNvSpPr>
            <a:spLocks noGrp="1"/>
          </p:cNvSpPr>
          <p:nvPr>
            <p:ph idx="1"/>
          </p:nvPr>
        </p:nvSpPr>
        <p:spPr>
          <a:xfrm>
            <a:off x="3781352" y="3801980"/>
            <a:ext cx="7572447" cy="2681322"/>
          </a:xfrm>
        </p:spPr>
        <p:txBody>
          <a:bodyPr/>
          <a:lstStyle/>
          <a:p>
            <a:pPr marL="458788" lvl="1" indent="0" algn="ctr" eaLnBrk="1" hangingPunct="1">
              <a:spcBef>
                <a:spcPts val="600"/>
              </a:spcBef>
              <a:buClr>
                <a:srgbClr val="333399"/>
              </a:buClr>
              <a:buSzPct val="55000"/>
              <a:buNone/>
              <a:tabLst>
                <a:tab pos="912813" algn="l"/>
                <a:tab pos="1827213" algn="l"/>
                <a:tab pos="2741613" algn="l"/>
                <a:tab pos="3656013" algn="l"/>
                <a:tab pos="4570413" algn="l"/>
                <a:tab pos="5484813" algn="l"/>
                <a:tab pos="6399213" algn="l"/>
                <a:tab pos="7313613" algn="l"/>
                <a:tab pos="8228013" algn="l"/>
                <a:tab pos="9142413" algn="l"/>
                <a:tab pos="10056813" algn="l"/>
              </a:tabLst>
              <a:defRPr/>
            </a:pPr>
            <a:r>
              <a:rPr lang="fr-FR" altLang="fr-FR" sz="3600" b="1" dirty="0">
                <a:solidFill>
                  <a:srgbClr val="0033CC"/>
                </a:solidFill>
              </a:rPr>
              <a:t>La distance</a:t>
            </a:r>
            <a:r>
              <a:rPr lang="fr-FR" altLang="fr-FR" sz="3600" dirty="0">
                <a:solidFill>
                  <a:srgbClr val="0033CC"/>
                </a:solidFill>
              </a:rPr>
              <a:t> </a:t>
            </a:r>
            <a:br>
              <a:rPr lang="fr-FR" altLang="fr-FR" sz="4800" dirty="0">
                <a:solidFill>
                  <a:srgbClr val="0033CC"/>
                </a:solidFill>
              </a:rPr>
            </a:br>
            <a:r>
              <a:rPr lang="fr-FR" altLang="fr-FR" sz="2800" dirty="0">
                <a:solidFill>
                  <a:srgbClr val="95052E"/>
                </a:solidFill>
              </a:rPr>
              <a:t>Espace d’action</a:t>
            </a:r>
          </a:p>
          <a:p>
            <a:pPr marL="741363" lvl="1" indent="-282575" algn="ctr" eaLnBrk="1" hangingPunct="1">
              <a:spcBef>
                <a:spcPts val="600"/>
              </a:spcBef>
              <a:buClr>
                <a:srgbClr val="333399"/>
              </a:buClr>
              <a:buSzPct val="55000"/>
              <a:buFont typeface="Wingdings" panose="05000000000000000000" pitchFamily="2" charset="2"/>
              <a:buChar char=""/>
              <a:tabLst>
                <a:tab pos="912813" algn="l"/>
                <a:tab pos="1827213" algn="l"/>
                <a:tab pos="2741613" algn="l"/>
                <a:tab pos="3656013" algn="l"/>
                <a:tab pos="4570413" algn="l"/>
                <a:tab pos="5484813" algn="l"/>
                <a:tab pos="6399213" algn="l"/>
                <a:tab pos="7313613" algn="l"/>
                <a:tab pos="8228013" algn="l"/>
                <a:tab pos="9142413" algn="l"/>
                <a:tab pos="10056813" algn="l"/>
              </a:tabLst>
              <a:defRPr/>
            </a:pPr>
            <a:r>
              <a:rPr lang="fr-FR" altLang="fr-FR" sz="2800" dirty="0"/>
              <a:t>Pour appréhender l’initiative de l’autre</a:t>
            </a:r>
          </a:p>
          <a:p>
            <a:pPr marL="741363" lvl="1" indent="-282575" algn="ctr" eaLnBrk="1" hangingPunct="1">
              <a:spcBef>
                <a:spcPts val="600"/>
              </a:spcBef>
              <a:buClr>
                <a:srgbClr val="333399"/>
              </a:buClr>
              <a:buSzPct val="55000"/>
              <a:buFont typeface="Wingdings" panose="05000000000000000000" pitchFamily="2" charset="2"/>
              <a:buChar char=""/>
              <a:tabLst>
                <a:tab pos="912813" algn="l"/>
                <a:tab pos="1827213" algn="l"/>
                <a:tab pos="2741613" algn="l"/>
                <a:tab pos="3656013" algn="l"/>
                <a:tab pos="4570413" algn="l"/>
                <a:tab pos="5484813" algn="l"/>
                <a:tab pos="6399213" algn="l"/>
                <a:tab pos="7313613" algn="l"/>
                <a:tab pos="8228013" algn="l"/>
                <a:tab pos="9142413" algn="l"/>
                <a:tab pos="10056813" algn="l"/>
              </a:tabLst>
              <a:defRPr/>
            </a:pPr>
            <a:r>
              <a:rPr lang="fr-FR" altLang="fr-FR" sz="2800" dirty="0"/>
              <a:t>Pour intervenir soi-même </a:t>
            </a:r>
          </a:p>
          <a:p>
            <a:endParaRPr lang="fr-FR" dirty="0"/>
          </a:p>
        </p:txBody>
      </p:sp>
      <p:pic>
        <p:nvPicPr>
          <p:cNvPr id="4" name="Espace réservé du contenu 4">
            <a:extLst>
              <a:ext uri="{FF2B5EF4-FFF2-40B4-BE49-F238E27FC236}">
                <a16:creationId xmlns:a16="http://schemas.microsoft.com/office/drawing/2014/main" id="{E8794B58-77C7-44F2-8DC8-42FAF32D96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25940" y="666893"/>
            <a:ext cx="2075419" cy="5094515"/>
          </a:xfrm>
          <a:prstGeom prst="rect">
            <a:avLst/>
          </a:prstGeom>
        </p:spPr>
      </p:pic>
      <p:sp>
        <p:nvSpPr>
          <p:cNvPr id="5" name="Espace réservé de la date 4">
            <a:extLst>
              <a:ext uri="{FF2B5EF4-FFF2-40B4-BE49-F238E27FC236}">
                <a16:creationId xmlns:a16="http://schemas.microsoft.com/office/drawing/2014/main" id="{2FC55810-ABBA-A98A-F0A2-70C22AB51765}"/>
              </a:ext>
            </a:extLst>
          </p:cNvPr>
          <p:cNvSpPr>
            <a:spLocks noGrp="1"/>
          </p:cNvSpPr>
          <p:nvPr>
            <p:ph type="dt" sz="half" idx="10"/>
          </p:nvPr>
        </p:nvSpPr>
        <p:spPr/>
        <p:txBody>
          <a:bodyPr/>
          <a:lstStyle/>
          <a:p>
            <a:fld id="{6B9FBA80-01A8-49AA-B50A-7F44321FBCEA}" type="datetime1">
              <a:rPr lang="fr-FR" smtClean="0"/>
              <a:t>27/03/2025</a:t>
            </a:fld>
            <a:endParaRPr lang="fr-FR"/>
          </a:p>
        </p:txBody>
      </p:sp>
      <p:sp>
        <p:nvSpPr>
          <p:cNvPr id="6" name="Espace réservé du pied de page 5">
            <a:extLst>
              <a:ext uri="{FF2B5EF4-FFF2-40B4-BE49-F238E27FC236}">
                <a16:creationId xmlns:a16="http://schemas.microsoft.com/office/drawing/2014/main" id="{4EDD0C10-CE71-932A-3B68-49B57FEF739C}"/>
              </a:ext>
            </a:extLst>
          </p:cNvPr>
          <p:cNvSpPr>
            <a:spLocks noGrp="1"/>
          </p:cNvSpPr>
          <p:nvPr>
            <p:ph type="ftr" sz="quarter" idx="11"/>
          </p:nvPr>
        </p:nvSpPr>
        <p:spPr/>
        <p:txBody>
          <a:bodyPr/>
          <a:lstStyle/>
          <a:p>
            <a:r>
              <a:rPr lang="fr-FR"/>
              <a:t>20 mars 2025/Approche gestion des conflits et principes de l'AIKIDO/Jean-Jacques CHEYMOL</a:t>
            </a:r>
          </a:p>
        </p:txBody>
      </p:sp>
      <p:sp>
        <p:nvSpPr>
          <p:cNvPr id="7" name="Espace réservé du numéro de diapositive 6">
            <a:extLst>
              <a:ext uri="{FF2B5EF4-FFF2-40B4-BE49-F238E27FC236}">
                <a16:creationId xmlns:a16="http://schemas.microsoft.com/office/drawing/2014/main" id="{8B58D9FB-7982-B4A4-AEE2-3AA74BFAFF8C}"/>
              </a:ext>
            </a:extLst>
          </p:cNvPr>
          <p:cNvSpPr>
            <a:spLocks noGrp="1"/>
          </p:cNvSpPr>
          <p:nvPr>
            <p:ph type="sldNum" sz="quarter" idx="12"/>
          </p:nvPr>
        </p:nvSpPr>
        <p:spPr/>
        <p:txBody>
          <a:bodyPr/>
          <a:lstStyle/>
          <a:p>
            <a:fld id="{974494FE-B83C-4597-95A3-FEAE0156B3BE}" type="slidenum">
              <a:rPr lang="fr-FR" smtClean="0"/>
              <a:t>14</a:t>
            </a:fld>
            <a:endParaRPr lang="fr-FR"/>
          </a:p>
        </p:txBody>
      </p:sp>
    </p:spTree>
    <p:extLst>
      <p:ext uri="{BB962C8B-B14F-4D97-AF65-F5344CB8AC3E}">
        <p14:creationId xmlns:p14="http://schemas.microsoft.com/office/powerpoint/2010/main" val="101312751"/>
      </p:ext>
    </p:extLst>
  </p:cSld>
  <p:clrMapOvr>
    <a:masterClrMapping/>
  </p:clrMapOvr>
  <mc:AlternateContent xmlns:mc="http://schemas.openxmlformats.org/markup-compatibility/2006" xmlns:p14="http://schemas.microsoft.com/office/powerpoint/2010/main">
    <mc:Choice Requires="p14">
      <p:transition spd="slow" p14:dur="3000">
        <p:fade/>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761099E-274E-4BBA-B7CB-BE0D22D15B64}"/>
              </a:ext>
            </a:extLst>
          </p:cNvPr>
          <p:cNvSpPr>
            <a:spLocks noGrp="1"/>
          </p:cNvSpPr>
          <p:nvPr>
            <p:ph type="title"/>
          </p:nvPr>
        </p:nvSpPr>
        <p:spPr>
          <a:xfrm>
            <a:off x="4166363" y="681037"/>
            <a:ext cx="7022545" cy="3237875"/>
          </a:xfrm>
        </p:spPr>
        <p:txBody>
          <a:bodyPr>
            <a:normAutofit fontScale="90000"/>
          </a:bodyPr>
          <a:lstStyle/>
          <a:p>
            <a:pPr indent="-341313" algn="ctr" eaLnBrk="1" hangingPunct="1">
              <a:spcBef>
                <a:spcPts val="850"/>
              </a:spcBef>
              <a:tabLst>
                <a:tab pos="912813" algn="l"/>
                <a:tab pos="1827213" algn="l"/>
                <a:tab pos="2741613" algn="l"/>
                <a:tab pos="3656013" algn="l"/>
                <a:tab pos="4570413" algn="l"/>
                <a:tab pos="5484813" algn="l"/>
                <a:tab pos="6399213" algn="l"/>
                <a:tab pos="7313613" algn="l"/>
                <a:tab pos="8228013" algn="l"/>
                <a:tab pos="9142413" algn="l"/>
                <a:tab pos="10056813" algn="l"/>
              </a:tabLst>
              <a:defRPr/>
            </a:pPr>
            <a:r>
              <a:rPr lang="fr-FR" altLang="fr-FR" sz="3600" b="1" dirty="0">
                <a:solidFill>
                  <a:srgbClr val="0033CC"/>
                </a:solidFill>
              </a:rPr>
              <a:t>L’intégrité</a:t>
            </a:r>
            <a:br>
              <a:rPr lang="fr-FR" altLang="fr-FR" sz="3600" b="1" dirty="0">
                <a:solidFill>
                  <a:srgbClr val="0033CC"/>
                </a:solidFill>
              </a:rPr>
            </a:br>
            <a:r>
              <a:rPr lang="fr-FR" altLang="fr-FR" sz="3100" dirty="0">
                <a:solidFill>
                  <a:srgbClr val="95052E"/>
                </a:solidFill>
              </a:rPr>
              <a:t>Maintien de l’unité de soi et de l’autre</a:t>
            </a:r>
            <a:br>
              <a:rPr lang="fr-FR" altLang="fr-FR" sz="3600" dirty="0">
                <a:solidFill>
                  <a:srgbClr val="95052E"/>
                </a:solidFill>
              </a:rPr>
            </a:br>
            <a:r>
              <a:rPr lang="fr-FR" altLang="fr-FR" sz="3600" dirty="0"/>
              <a:t> </a:t>
            </a:r>
            <a:r>
              <a:rPr lang="fr-FR" altLang="fr-FR" sz="3100" b="1" dirty="0"/>
              <a:t>Physique</a:t>
            </a:r>
            <a:br>
              <a:rPr lang="fr-FR" altLang="fr-FR" sz="3600" b="1" dirty="0"/>
            </a:br>
            <a:r>
              <a:rPr lang="fr-FR" altLang="fr-FR" sz="2700" dirty="0"/>
              <a:t>Garder intact son potentiel physique</a:t>
            </a:r>
            <a:br>
              <a:rPr lang="fr-FR" altLang="fr-FR" sz="3600" dirty="0"/>
            </a:br>
            <a:r>
              <a:rPr lang="fr-FR" altLang="fr-FR" sz="3600" dirty="0"/>
              <a:t> </a:t>
            </a:r>
            <a:r>
              <a:rPr lang="fr-FR" altLang="fr-FR" sz="3100" b="1" dirty="0"/>
              <a:t>Mentale</a:t>
            </a:r>
            <a:br>
              <a:rPr lang="fr-FR" altLang="fr-FR" sz="3600" b="1" dirty="0"/>
            </a:br>
            <a:r>
              <a:rPr lang="fr-FR" altLang="fr-FR" sz="2700" dirty="0"/>
              <a:t>Rester digne et lucide</a:t>
            </a:r>
            <a:br>
              <a:rPr lang="fr-FR" altLang="fr-FR" dirty="0"/>
            </a:br>
            <a:endParaRPr lang="fr-FR" dirty="0"/>
          </a:p>
        </p:txBody>
      </p:sp>
      <p:sp>
        <p:nvSpPr>
          <p:cNvPr id="3" name="Espace réservé du contenu 2">
            <a:extLst>
              <a:ext uri="{FF2B5EF4-FFF2-40B4-BE49-F238E27FC236}">
                <a16:creationId xmlns:a16="http://schemas.microsoft.com/office/drawing/2014/main" id="{0221F8CC-A011-4157-8884-19379CAA121D}"/>
              </a:ext>
            </a:extLst>
          </p:cNvPr>
          <p:cNvSpPr>
            <a:spLocks noGrp="1"/>
          </p:cNvSpPr>
          <p:nvPr>
            <p:ph idx="1"/>
          </p:nvPr>
        </p:nvSpPr>
        <p:spPr>
          <a:xfrm>
            <a:off x="3767602" y="3760728"/>
            <a:ext cx="7586197" cy="2906146"/>
          </a:xfrm>
        </p:spPr>
        <p:txBody>
          <a:bodyPr>
            <a:normAutofit/>
          </a:bodyPr>
          <a:lstStyle/>
          <a:p>
            <a:pPr marL="0" indent="0" algn="ctr">
              <a:buNone/>
            </a:pPr>
            <a:r>
              <a:rPr lang="fr-FR" altLang="fr-FR" sz="2800" b="1" dirty="0">
                <a:solidFill>
                  <a:srgbClr val="0033CC"/>
                </a:solidFill>
              </a:rPr>
              <a:t>Le principe d’</a:t>
            </a:r>
            <a:r>
              <a:rPr lang="fr-FR" altLang="fr-FR" sz="3200" b="1" i="1" dirty="0" err="1">
                <a:solidFill>
                  <a:srgbClr val="0033CC"/>
                </a:solidFill>
              </a:rPr>
              <a:t>irimi</a:t>
            </a:r>
            <a:r>
              <a:rPr lang="fr-FR" altLang="fr-FR" sz="3200" b="1" i="1" dirty="0">
                <a:solidFill>
                  <a:srgbClr val="0033CC"/>
                </a:solidFill>
              </a:rPr>
              <a:t> et l’écoute active</a:t>
            </a:r>
          </a:p>
          <a:p>
            <a:pPr lvl="1" indent="-284163" algn="ctr" eaLnBrk="1" hangingPunct="1">
              <a:buClrTx/>
              <a:buSzPct val="55000"/>
              <a:buFontTx/>
              <a:buNone/>
              <a:tabLst>
                <a:tab pos="912813" algn="l"/>
                <a:tab pos="1827213" algn="l"/>
                <a:tab pos="2741613" algn="l"/>
                <a:tab pos="3656013" algn="l"/>
                <a:tab pos="4570413" algn="l"/>
                <a:tab pos="5484813" algn="l"/>
                <a:tab pos="6399213" algn="l"/>
                <a:tab pos="7313613" algn="l"/>
                <a:tab pos="8228013" algn="l"/>
                <a:tab pos="9142413" algn="l"/>
                <a:tab pos="10056813" algn="l"/>
              </a:tabLst>
              <a:defRPr/>
            </a:pPr>
            <a:r>
              <a:rPr lang="fr-FR" altLang="fr-FR" dirty="0">
                <a:solidFill>
                  <a:srgbClr val="95052E"/>
                </a:solidFill>
              </a:rPr>
              <a:t>Engagement : Prendre part à l’action </a:t>
            </a:r>
          </a:p>
          <a:p>
            <a:pPr marL="458788" lvl="1" indent="0" algn="ctr" eaLnBrk="1" hangingPunct="1">
              <a:spcBef>
                <a:spcPts val="600"/>
              </a:spcBef>
              <a:buClr>
                <a:srgbClr val="FF0000"/>
              </a:buClr>
              <a:buSzPct val="55000"/>
              <a:buNone/>
              <a:tabLst>
                <a:tab pos="912813" algn="l"/>
                <a:tab pos="1827213" algn="l"/>
                <a:tab pos="2741613" algn="l"/>
                <a:tab pos="3656013" algn="l"/>
                <a:tab pos="4570413" algn="l"/>
                <a:tab pos="5484813" algn="l"/>
                <a:tab pos="6399213" algn="l"/>
                <a:tab pos="7313613" algn="l"/>
                <a:tab pos="8228013" algn="l"/>
                <a:tab pos="9142413" algn="l"/>
                <a:tab pos="10056813" algn="l"/>
              </a:tabLst>
              <a:defRPr/>
            </a:pPr>
            <a:r>
              <a:rPr lang="fr-FR" altLang="fr-FR" sz="2800" b="1" dirty="0"/>
              <a:t>Sur le plan mental</a:t>
            </a:r>
            <a:r>
              <a:rPr lang="fr-FR" altLang="fr-FR" sz="2800" dirty="0"/>
              <a:t> </a:t>
            </a:r>
          </a:p>
          <a:p>
            <a:pPr lvl="2" indent="-227013" algn="ctr" eaLnBrk="1" hangingPunct="1">
              <a:spcBef>
                <a:spcPts val="500"/>
              </a:spcBef>
              <a:buClrTx/>
              <a:buSzPct val="50000"/>
              <a:buFontTx/>
              <a:buNone/>
              <a:tabLst>
                <a:tab pos="912813" algn="l"/>
                <a:tab pos="1827213" algn="l"/>
                <a:tab pos="2741613" algn="l"/>
                <a:tab pos="3656013" algn="l"/>
                <a:tab pos="4570413" algn="l"/>
                <a:tab pos="5484813" algn="l"/>
                <a:tab pos="6399213" algn="l"/>
                <a:tab pos="7313613" algn="l"/>
                <a:tab pos="8228013" algn="l"/>
                <a:tab pos="9142413" algn="l"/>
                <a:tab pos="10056813" algn="l"/>
              </a:tabLst>
              <a:defRPr/>
            </a:pPr>
            <a:r>
              <a:rPr lang="fr-FR" altLang="fr-FR" sz="2000" dirty="0"/>
              <a:t>Clairvoyance - Anticipation</a:t>
            </a:r>
          </a:p>
          <a:p>
            <a:pPr marL="458788" lvl="1" indent="0" algn="ctr" eaLnBrk="1" hangingPunct="1">
              <a:spcBef>
                <a:spcPts val="600"/>
              </a:spcBef>
              <a:buClr>
                <a:srgbClr val="FF0000"/>
              </a:buClr>
              <a:buSzPct val="55000"/>
              <a:buNone/>
              <a:tabLst>
                <a:tab pos="912813" algn="l"/>
                <a:tab pos="1827213" algn="l"/>
                <a:tab pos="2741613" algn="l"/>
                <a:tab pos="3656013" algn="l"/>
                <a:tab pos="4570413" algn="l"/>
                <a:tab pos="5484813" algn="l"/>
                <a:tab pos="6399213" algn="l"/>
                <a:tab pos="7313613" algn="l"/>
                <a:tab pos="8228013" algn="l"/>
                <a:tab pos="9142413" algn="l"/>
                <a:tab pos="10056813" algn="l"/>
              </a:tabLst>
              <a:defRPr/>
            </a:pPr>
            <a:r>
              <a:rPr lang="fr-FR" altLang="fr-FR" sz="2800" b="1" dirty="0"/>
              <a:t>Sur le plan physique</a:t>
            </a:r>
            <a:r>
              <a:rPr lang="fr-FR" altLang="fr-FR" sz="2800" dirty="0"/>
              <a:t> </a:t>
            </a:r>
          </a:p>
          <a:p>
            <a:pPr marL="458788" lvl="1" indent="0" algn="ctr" eaLnBrk="1" hangingPunct="1">
              <a:spcBef>
                <a:spcPts val="600"/>
              </a:spcBef>
              <a:buClr>
                <a:srgbClr val="FF0000"/>
              </a:buClr>
              <a:buSzPct val="55000"/>
              <a:buNone/>
              <a:tabLst>
                <a:tab pos="912813" algn="l"/>
                <a:tab pos="1827213" algn="l"/>
                <a:tab pos="2741613" algn="l"/>
                <a:tab pos="3656013" algn="l"/>
                <a:tab pos="4570413" algn="l"/>
                <a:tab pos="5484813" algn="l"/>
                <a:tab pos="6399213" algn="l"/>
                <a:tab pos="7313613" algn="l"/>
                <a:tab pos="8228013" algn="l"/>
                <a:tab pos="9142413" algn="l"/>
                <a:tab pos="10056813" algn="l"/>
              </a:tabLst>
              <a:defRPr/>
            </a:pPr>
            <a:r>
              <a:rPr lang="fr-FR" altLang="fr-FR" sz="2000" dirty="0"/>
              <a:t>Déplacement - Placement</a:t>
            </a:r>
          </a:p>
          <a:p>
            <a:pPr marL="0" indent="0">
              <a:buNone/>
            </a:pPr>
            <a:endParaRPr lang="fr-FR" dirty="0"/>
          </a:p>
        </p:txBody>
      </p:sp>
      <p:pic>
        <p:nvPicPr>
          <p:cNvPr id="5" name="Image 4">
            <a:extLst>
              <a:ext uri="{FF2B5EF4-FFF2-40B4-BE49-F238E27FC236}">
                <a16:creationId xmlns:a16="http://schemas.microsoft.com/office/drawing/2014/main" id="{27E9B39C-2687-47D6-B255-F15388E4F6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6834" y="2315014"/>
            <a:ext cx="2185433" cy="3654853"/>
          </a:xfrm>
          <a:prstGeom prst="rect">
            <a:avLst/>
          </a:prstGeom>
        </p:spPr>
      </p:pic>
      <p:sp>
        <p:nvSpPr>
          <p:cNvPr id="4" name="Espace réservé de la date 3">
            <a:extLst>
              <a:ext uri="{FF2B5EF4-FFF2-40B4-BE49-F238E27FC236}">
                <a16:creationId xmlns:a16="http://schemas.microsoft.com/office/drawing/2014/main" id="{E0289A4D-1885-8A14-4983-B56E61585DF4}"/>
              </a:ext>
            </a:extLst>
          </p:cNvPr>
          <p:cNvSpPr>
            <a:spLocks noGrp="1"/>
          </p:cNvSpPr>
          <p:nvPr>
            <p:ph type="dt" sz="half" idx="10"/>
          </p:nvPr>
        </p:nvSpPr>
        <p:spPr/>
        <p:txBody>
          <a:bodyPr/>
          <a:lstStyle/>
          <a:p>
            <a:fld id="{644F712C-8F91-470D-A55C-CF438D6FB32B}" type="datetime1">
              <a:rPr lang="fr-FR" smtClean="0"/>
              <a:t>27/03/2025</a:t>
            </a:fld>
            <a:endParaRPr lang="fr-FR"/>
          </a:p>
        </p:txBody>
      </p:sp>
      <p:sp>
        <p:nvSpPr>
          <p:cNvPr id="6" name="Espace réservé du pied de page 5">
            <a:extLst>
              <a:ext uri="{FF2B5EF4-FFF2-40B4-BE49-F238E27FC236}">
                <a16:creationId xmlns:a16="http://schemas.microsoft.com/office/drawing/2014/main" id="{5A0367BF-DB58-03CD-70D7-CC880805E992}"/>
              </a:ext>
            </a:extLst>
          </p:cNvPr>
          <p:cNvSpPr>
            <a:spLocks noGrp="1"/>
          </p:cNvSpPr>
          <p:nvPr>
            <p:ph type="ftr" sz="quarter" idx="11"/>
          </p:nvPr>
        </p:nvSpPr>
        <p:spPr/>
        <p:txBody>
          <a:bodyPr/>
          <a:lstStyle/>
          <a:p>
            <a:r>
              <a:rPr lang="fr-FR"/>
              <a:t>20 mars 2025/Approche gestion des conflits et principes de l'AIKIDO/Jean-Jacques CHEYMOL</a:t>
            </a:r>
          </a:p>
        </p:txBody>
      </p:sp>
      <p:sp>
        <p:nvSpPr>
          <p:cNvPr id="7" name="Espace réservé du numéro de diapositive 6">
            <a:extLst>
              <a:ext uri="{FF2B5EF4-FFF2-40B4-BE49-F238E27FC236}">
                <a16:creationId xmlns:a16="http://schemas.microsoft.com/office/drawing/2014/main" id="{B074884A-5770-D330-DEEF-37C549753121}"/>
              </a:ext>
            </a:extLst>
          </p:cNvPr>
          <p:cNvSpPr>
            <a:spLocks noGrp="1"/>
          </p:cNvSpPr>
          <p:nvPr>
            <p:ph type="sldNum" sz="quarter" idx="12"/>
          </p:nvPr>
        </p:nvSpPr>
        <p:spPr/>
        <p:txBody>
          <a:bodyPr/>
          <a:lstStyle/>
          <a:p>
            <a:fld id="{974494FE-B83C-4597-95A3-FEAE0156B3BE}" type="slidenum">
              <a:rPr lang="fr-FR" smtClean="0"/>
              <a:t>15</a:t>
            </a:fld>
            <a:endParaRPr lang="fr-FR"/>
          </a:p>
        </p:txBody>
      </p:sp>
    </p:spTree>
    <p:extLst>
      <p:ext uri="{BB962C8B-B14F-4D97-AF65-F5344CB8AC3E}">
        <p14:creationId xmlns:p14="http://schemas.microsoft.com/office/powerpoint/2010/main" val="2523617979"/>
      </p:ext>
    </p:extLst>
  </p:cSld>
  <p:clrMapOvr>
    <a:masterClrMapping/>
  </p:clrMapOvr>
  <mc:AlternateContent xmlns:mc="http://schemas.openxmlformats.org/markup-compatibility/2006" xmlns:p14="http://schemas.microsoft.com/office/powerpoint/2010/main">
    <mc:Choice Requires="p14">
      <p:transition spd="slow" p14:dur="3000">
        <p:fade/>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2BD8F53-9CC2-40A3-AAEA-2883D7CF7A83}"/>
              </a:ext>
            </a:extLst>
          </p:cNvPr>
          <p:cNvSpPr>
            <a:spLocks noGrp="1"/>
          </p:cNvSpPr>
          <p:nvPr>
            <p:ph type="title"/>
          </p:nvPr>
        </p:nvSpPr>
        <p:spPr/>
        <p:txBody>
          <a:bodyPr/>
          <a:lstStyle/>
          <a:p>
            <a:pPr algn="ctr"/>
            <a:r>
              <a:rPr lang="fr-FR" altLang="fr-FR" sz="4400" b="1" dirty="0">
                <a:solidFill>
                  <a:srgbClr val="0033CC"/>
                </a:solidFill>
              </a:rPr>
              <a:t>Fluidité </a:t>
            </a:r>
            <a:endParaRPr lang="fr-FR" dirty="0"/>
          </a:p>
        </p:txBody>
      </p:sp>
      <p:sp>
        <p:nvSpPr>
          <p:cNvPr id="3" name="Espace réservé du contenu 2">
            <a:extLst>
              <a:ext uri="{FF2B5EF4-FFF2-40B4-BE49-F238E27FC236}">
                <a16:creationId xmlns:a16="http://schemas.microsoft.com/office/drawing/2014/main" id="{3AFA6450-A940-4B89-98C0-9661966A959A}"/>
              </a:ext>
            </a:extLst>
          </p:cNvPr>
          <p:cNvSpPr>
            <a:spLocks noGrp="1"/>
          </p:cNvSpPr>
          <p:nvPr>
            <p:ph idx="1"/>
          </p:nvPr>
        </p:nvSpPr>
        <p:spPr>
          <a:xfrm>
            <a:off x="1640157" y="1381913"/>
            <a:ext cx="8911686" cy="4217534"/>
          </a:xfrm>
        </p:spPr>
        <p:txBody>
          <a:bodyPr/>
          <a:lstStyle/>
          <a:p>
            <a:pPr indent="-341313" eaLnBrk="1" hangingPunct="1">
              <a:buClrTx/>
              <a:buSzPct val="60000"/>
              <a:buFontTx/>
              <a:buNone/>
              <a:tabLst>
                <a:tab pos="912813" algn="l"/>
                <a:tab pos="1827213" algn="l"/>
                <a:tab pos="2741613" algn="l"/>
                <a:tab pos="3656013" algn="l"/>
                <a:tab pos="4570413" algn="l"/>
                <a:tab pos="5484813" algn="l"/>
                <a:tab pos="6399213" algn="l"/>
                <a:tab pos="7313613" algn="l"/>
                <a:tab pos="8228013" algn="l"/>
                <a:tab pos="9142413" algn="l"/>
                <a:tab pos="10056813" algn="l"/>
              </a:tabLst>
              <a:defRPr/>
            </a:pPr>
            <a:r>
              <a:rPr lang="fr-FR" altLang="fr-FR" sz="3200" dirty="0">
                <a:solidFill>
                  <a:srgbClr val="95052E"/>
                </a:solidFill>
              </a:rPr>
              <a:t>Capacité à se mouvoir en toute circonstance - LIBERTE</a:t>
            </a:r>
          </a:p>
          <a:p>
            <a:pPr marL="341313" indent="-339725" eaLnBrk="1" hangingPunct="1">
              <a:buClr>
                <a:srgbClr val="3333CC"/>
              </a:buClr>
              <a:buSzPct val="60000"/>
              <a:buFont typeface="Wingdings" panose="05000000000000000000" pitchFamily="2" charset="2"/>
              <a:buChar char=""/>
              <a:tabLst>
                <a:tab pos="912813" algn="l"/>
                <a:tab pos="1827213" algn="l"/>
                <a:tab pos="2741613" algn="l"/>
                <a:tab pos="3656013" algn="l"/>
                <a:tab pos="4570413" algn="l"/>
                <a:tab pos="5484813" algn="l"/>
                <a:tab pos="6399213" algn="l"/>
                <a:tab pos="7313613" algn="l"/>
                <a:tab pos="8228013" algn="l"/>
                <a:tab pos="9142413" algn="l"/>
                <a:tab pos="10056813" algn="l"/>
              </a:tabLst>
              <a:defRPr/>
            </a:pPr>
            <a:r>
              <a:rPr lang="fr-FR" altLang="fr-FR" sz="2400" dirty="0"/>
              <a:t>Permet </a:t>
            </a:r>
            <a:r>
              <a:rPr lang="fr-FR" altLang="fr-FR" sz="2400" b="1" dirty="0"/>
              <a:t>l’adaptation </a:t>
            </a:r>
            <a:r>
              <a:rPr lang="fr-FR" altLang="fr-FR" sz="2400" dirty="0"/>
              <a:t>à l’environnement</a:t>
            </a:r>
          </a:p>
          <a:p>
            <a:pPr marL="341313" indent="-339725" eaLnBrk="1" hangingPunct="1">
              <a:buClr>
                <a:srgbClr val="3333CC"/>
              </a:buClr>
              <a:buSzPct val="60000"/>
              <a:buFont typeface="Wingdings" panose="05000000000000000000" pitchFamily="2" charset="2"/>
              <a:buChar char=""/>
              <a:tabLst>
                <a:tab pos="912813" algn="l"/>
                <a:tab pos="1827213" algn="l"/>
                <a:tab pos="2741613" algn="l"/>
                <a:tab pos="3656013" algn="l"/>
                <a:tab pos="4570413" algn="l"/>
                <a:tab pos="5484813" algn="l"/>
                <a:tab pos="6399213" algn="l"/>
                <a:tab pos="7313613" algn="l"/>
                <a:tab pos="8228013" algn="l"/>
                <a:tab pos="9142413" algn="l"/>
                <a:tab pos="10056813" algn="l"/>
              </a:tabLst>
              <a:defRPr/>
            </a:pPr>
            <a:r>
              <a:rPr lang="fr-FR" altLang="fr-FR" sz="2400" dirty="0"/>
              <a:t>Donne </a:t>
            </a:r>
            <a:r>
              <a:rPr lang="fr-FR" altLang="fr-FR" sz="2400" b="1" dirty="0"/>
              <a:t>la flexibilité</a:t>
            </a:r>
            <a:r>
              <a:rPr lang="fr-FR" altLang="fr-FR" sz="2400" dirty="0"/>
              <a:t> nécessaire pour accompagner le geste d’attaque</a:t>
            </a:r>
          </a:p>
          <a:p>
            <a:pPr marL="341313" indent="-339725" eaLnBrk="1" hangingPunct="1">
              <a:buClr>
                <a:srgbClr val="3333CC"/>
              </a:buClr>
              <a:buSzPct val="60000"/>
              <a:buFont typeface="Wingdings" panose="05000000000000000000" pitchFamily="2" charset="2"/>
              <a:buChar char=""/>
              <a:tabLst>
                <a:tab pos="912813" algn="l"/>
                <a:tab pos="1827213" algn="l"/>
                <a:tab pos="2741613" algn="l"/>
                <a:tab pos="3656013" algn="l"/>
                <a:tab pos="4570413" algn="l"/>
                <a:tab pos="5484813" algn="l"/>
                <a:tab pos="6399213" algn="l"/>
                <a:tab pos="7313613" algn="l"/>
                <a:tab pos="8228013" algn="l"/>
                <a:tab pos="9142413" algn="l"/>
                <a:tab pos="10056813" algn="l"/>
              </a:tabLst>
              <a:defRPr/>
            </a:pPr>
            <a:r>
              <a:rPr lang="fr-FR" altLang="fr-FR" sz="2400" dirty="0"/>
              <a:t>Donne </a:t>
            </a:r>
            <a:r>
              <a:rPr lang="fr-FR" altLang="fr-FR" sz="2400" b="1" dirty="0"/>
              <a:t>libre cours</a:t>
            </a:r>
            <a:r>
              <a:rPr lang="fr-FR" altLang="fr-FR" sz="2400" dirty="0"/>
              <a:t> </a:t>
            </a:r>
            <a:r>
              <a:rPr lang="fr-FR" altLang="fr-FR" sz="2400" b="1" dirty="0"/>
              <a:t>à notre potentiel</a:t>
            </a:r>
          </a:p>
          <a:p>
            <a:endParaRPr lang="fr-FR" dirty="0"/>
          </a:p>
        </p:txBody>
      </p:sp>
      <p:sp>
        <p:nvSpPr>
          <p:cNvPr id="4" name="Espace réservé de la date 3">
            <a:extLst>
              <a:ext uri="{FF2B5EF4-FFF2-40B4-BE49-F238E27FC236}">
                <a16:creationId xmlns:a16="http://schemas.microsoft.com/office/drawing/2014/main" id="{372B2D75-0B77-96D5-1A59-180CA5D83B23}"/>
              </a:ext>
            </a:extLst>
          </p:cNvPr>
          <p:cNvSpPr>
            <a:spLocks noGrp="1"/>
          </p:cNvSpPr>
          <p:nvPr>
            <p:ph type="dt" sz="half" idx="10"/>
          </p:nvPr>
        </p:nvSpPr>
        <p:spPr/>
        <p:txBody>
          <a:bodyPr/>
          <a:lstStyle/>
          <a:p>
            <a:fld id="{0D3883D7-58AB-41FB-AF62-D0660B706956}" type="datetime1">
              <a:rPr lang="fr-FR" smtClean="0"/>
              <a:t>27/03/2025</a:t>
            </a:fld>
            <a:endParaRPr lang="fr-FR"/>
          </a:p>
        </p:txBody>
      </p:sp>
      <p:sp>
        <p:nvSpPr>
          <p:cNvPr id="5" name="Espace réservé du pied de page 4">
            <a:extLst>
              <a:ext uri="{FF2B5EF4-FFF2-40B4-BE49-F238E27FC236}">
                <a16:creationId xmlns:a16="http://schemas.microsoft.com/office/drawing/2014/main" id="{3DFDA94B-A019-AA1A-CA1C-E1FAF928A387}"/>
              </a:ext>
            </a:extLst>
          </p:cNvPr>
          <p:cNvSpPr>
            <a:spLocks noGrp="1"/>
          </p:cNvSpPr>
          <p:nvPr>
            <p:ph type="ftr" sz="quarter" idx="11"/>
          </p:nvPr>
        </p:nvSpPr>
        <p:spPr/>
        <p:txBody>
          <a:bodyPr/>
          <a:lstStyle/>
          <a:p>
            <a:r>
              <a:rPr lang="fr-FR"/>
              <a:t>20 mars 2025/Approche gestion des conflits et principes de l'AIKIDO/Jean-Jacques CHEYMOL</a:t>
            </a:r>
          </a:p>
        </p:txBody>
      </p:sp>
      <p:sp>
        <p:nvSpPr>
          <p:cNvPr id="6" name="Espace réservé du numéro de diapositive 5">
            <a:extLst>
              <a:ext uri="{FF2B5EF4-FFF2-40B4-BE49-F238E27FC236}">
                <a16:creationId xmlns:a16="http://schemas.microsoft.com/office/drawing/2014/main" id="{F93EE011-7FDA-0C8B-0CDF-82C8AF0F75B3}"/>
              </a:ext>
            </a:extLst>
          </p:cNvPr>
          <p:cNvSpPr>
            <a:spLocks noGrp="1"/>
          </p:cNvSpPr>
          <p:nvPr>
            <p:ph type="sldNum" sz="quarter" idx="12"/>
          </p:nvPr>
        </p:nvSpPr>
        <p:spPr/>
        <p:txBody>
          <a:bodyPr/>
          <a:lstStyle/>
          <a:p>
            <a:fld id="{974494FE-B83C-4597-95A3-FEAE0156B3BE}" type="slidenum">
              <a:rPr lang="fr-FR" smtClean="0"/>
              <a:t>16</a:t>
            </a:fld>
            <a:endParaRPr lang="fr-FR"/>
          </a:p>
        </p:txBody>
      </p:sp>
      <p:pic>
        <p:nvPicPr>
          <p:cNvPr id="6146" name="Picture 2" descr="Aikido sur la plage photo stock. Image du formation, aîné - 5137836">
            <a:extLst>
              <a:ext uri="{FF2B5EF4-FFF2-40B4-BE49-F238E27FC236}">
                <a16:creationId xmlns:a16="http://schemas.microsoft.com/office/drawing/2014/main" id="{05DA6953-AA65-9325-1B2F-5F364A1654A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11452" y="3548563"/>
            <a:ext cx="3836356" cy="24504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3569692"/>
      </p:ext>
    </p:extLst>
  </p:cSld>
  <p:clrMapOvr>
    <a:masterClrMapping/>
  </p:clrMapOvr>
  <mc:AlternateContent xmlns:mc="http://schemas.openxmlformats.org/markup-compatibility/2006" xmlns:p14="http://schemas.microsoft.com/office/powerpoint/2010/main">
    <mc:Choice Requires="p14">
      <p:transition spd="slow" p14:dur="3000">
        <p:fade/>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3BF465D-BB35-EF5D-694A-EDBBC94F3DE6}"/>
              </a:ext>
            </a:extLst>
          </p:cNvPr>
          <p:cNvSpPr>
            <a:spLocks noGrp="1"/>
          </p:cNvSpPr>
          <p:nvPr>
            <p:ph type="title"/>
          </p:nvPr>
        </p:nvSpPr>
        <p:spPr>
          <a:xfrm>
            <a:off x="1138517" y="242047"/>
            <a:ext cx="10775576" cy="1084730"/>
          </a:xfrm>
        </p:spPr>
        <p:txBody>
          <a:bodyPr>
            <a:normAutofit/>
          </a:bodyPr>
          <a:lstStyle/>
          <a:p>
            <a:r>
              <a:rPr lang="fr-FR" sz="3000" b="1" dirty="0">
                <a:solidFill>
                  <a:srgbClr val="00B050"/>
                </a:solidFill>
              </a:rPr>
              <a:t>OUTILS DE RESOLUTION-APPLICATION AUX CAS CONCRETS </a:t>
            </a:r>
          </a:p>
        </p:txBody>
      </p:sp>
      <p:sp>
        <p:nvSpPr>
          <p:cNvPr id="3" name="Espace réservé du contenu 2">
            <a:extLst>
              <a:ext uri="{FF2B5EF4-FFF2-40B4-BE49-F238E27FC236}">
                <a16:creationId xmlns:a16="http://schemas.microsoft.com/office/drawing/2014/main" id="{76FB4B53-647C-0D14-27F4-3AFEFD29B2FA}"/>
              </a:ext>
            </a:extLst>
          </p:cNvPr>
          <p:cNvSpPr>
            <a:spLocks noGrp="1"/>
          </p:cNvSpPr>
          <p:nvPr>
            <p:ph idx="1"/>
          </p:nvPr>
        </p:nvSpPr>
        <p:spPr>
          <a:xfrm>
            <a:off x="1676399" y="900954"/>
            <a:ext cx="9946371" cy="5867400"/>
          </a:xfrm>
        </p:spPr>
        <p:txBody>
          <a:bodyPr/>
          <a:lstStyle/>
          <a:p>
            <a:pPr marL="0" indent="0" algn="l">
              <a:buNone/>
            </a:pPr>
            <a:r>
              <a:rPr lang="fr-FR" sz="1600" b="1" i="0" dirty="0">
                <a:effectLst/>
                <a:latin typeface="Roboto" panose="020F0502020204030204" pitchFamily="2" charset="0"/>
              </a:rPr>
              <a:t>&gt; </a:t>
            </a:r>
            <a:r>
              <a:rPr lang="fr-FR" sz="1600" b="1" i="0" dirty="0" err="1">
                <a:effectLst/>
                <a:latin typeface="Roboto" panose="020F0502020204030204" pitchFamily="2" charset="0"/>
              </a:rPr>
              <a:t>LesMETHODES</a:t>
            </a:r>
            <a:r>
              <a:rPr lang="fr-FR" sz="1600" b="1" i="0" dirty="0">
                <a:effectLst/>
                <a:latin typeface="Roboto" panose="020F0502020204030204" pitchFamily="2" charset="0"/>
              </a:rPr>
              <a:t> OSBD et DESC </a:t>
            </a:r>
            <a:r>
              <a:rPr lang="fr-FR" sz="1600" b="0" i="0" dirty="0">
                <a:solidFill>
                  <a:srgbClr val="111111"/>
                </a:solidFill>
                <a:effectLst/>
                <a:latin typeface="Roboto" panose="02000000000000000000" pitchFamily="2" charset="0"/>
              </a:rPr>
              <a:t> </a:t>
            </a:r>
            <a:r>
              <a:rPr lang="fr-FR" sz="1600" i="0" dirty="0">
                <a:solidFill>
                  <a:srgbClr val="111111"/>
                </a:solidFill>
                <a:effectLst/>
                <a:latin typeface="Roboto" panose="02000000000000000000" pitchFamily="2" charset="0"/>
              </a:rPr>
              <a:t>(Marshall Rosenberg)</a:t>
            </a:r>
            <a:endParaRPr lang="fr-FR" sz="1600" i="0" dirty="0">
              <a:effectLst/>
              <a:latin typeface="Roboto" panose="020F0502020204030204" pitchFamily="2" charset="0"/>
            </a:endParaRPr>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r>
              <a:rPr lang="fr-FR" dirty="0"/>
              <a:t> </a:t>
            </a:r>
            <a:r>
              <a:rPr lang="fr-FR" b="1" dirty="0"/>
              <a:t>MISE EN APPLICATION  AUX CAS CONCRETS</a:t>
            </a:r>
          </a:p>
          <a:p>
            <a:r>
              <a:rPr lang="fr-FR" b="1" dirty="0"/>
              <a:t>OBSERVATION DES PRINCIPES DE L’AIKIDO (COMPLEMENTARITE)</a:t>
            </a:r>
          </a:p>
          <a:p>
            <a:endParaRPr lang="fr-FR" dirty="0"/>
          </a:p>
          <a:p>
            <a:endParaRPr lang="fr-FR" dirty="0"/>
          </a:p>
        </p:txBody>
      </p:sp>
      <p:pic>
        <p:nvPicPr>
          <p:cNvPr id="2052" name="Picture 4" descr="Un schema pour comprendre la Communication NonViolente – Cultivons l ...">
            <a:extLst>
              <a:ext uri="{FF2B5EF4-FFF2-40B4-BE49-F238E27FC236}">
                <a16:creationId xmlns:a16="http://schemas.microsoft.com/office/drawing/2014/main" id="{F906A3C7-4655-F89C-45CD-7BA6A721F3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77036" y="1210236"/>
            <a:ext cx="6175001" cy="4114799"/>
          </a:xfrm>
          <a:prstGeom prst="rect">
            <a:avLst/>
          </a:prstGeom>
          <a:noFill/>
          <a:extLst>
            <a:ext uri="{909E8E84-426E-40DD-AFC4-6F175D3DCCD1}">
              <a14:hiddenFill xmlns:a14="http://schemas.microsoft.com/office/drawing/2010/main">
                <a:solidFill>
                  <a:srgbClr val="FFFFFF"/>
                </a:solidFill>
              </a14:hiddenFill>
            </a:ext>
          </a:extLst>
        </p:spPr>
      </p:pic>
      <p:sp>
        <p:nvSpPr>
          <p:cNvPr id="4" name="Espace réservé de la date 3">
            <a:extLst>
              <a:ext uri="{FF2B5EF4-FFF2-40B4-BE49-F238E27FC236}">
                <a16:creationId xmlns:a16="http://schemas.microsoft.com/office/drawing/2014/main" id="{42EE26DE-C95B-3E27-5344-8C8F1F91EE13}"/>
              </a:ext>
            </a:extLst>
          </p:cNvPr>
          <p:cNvSpPr>
            <a:spLocks noGrp="1"/>
          </p:cNvSpPr>
          <p:nvPr>
            <p:ph type="dt" sz="half" idx="10"/>
          </p:nvPr>
        </p:nvSpPr>
        <p:spPr/>
        <p:txBody>
          <a:bodyPr/>
          <a:lstStyle/>
          <a:p>
            <a:fld id="{3F80AB2F-BC5F-41F0-A8A0-906A70CD846E}" type="datetime1">
              <a:rPr lang="fr-FR" smtClean="0"/>
              <a:t>27/03/2025</a:t>
            </a:fld>
            <a:endParaRPr lang="fr-FR"/>
          </a:p>
        </p:txBody>
      </p:sp>
      <p:sp>
        <p:nvSpPr>
          <p:cNvPr id="5" name="Espace réservé du pied de page 4">
            <a:extLst>
              <a:ext uri="{FF2B5EF4-FFF2-40B4-BE49-F238E27FC236}">
                <a16:creationId xmlns:a16="http://schemas.microsoft.com/office/drawing/2014/main" id="{1EA443FE-AC1F-341E-8625-52755585DDC8}"/>
              </a:ext>
            </a:extLst>
          </p:cNvPr>
          <p:cNvSpPr>
            <a:spLocks noGrp="1"/>
          </p:cNvSpPr>
          <p:nvPr>
            <p:ph type="ftr" sz="quarter" idx="11"/>
          </p:nvPr>
        </p:nvSpPr>
        <p:spPr>
          <a:xfrm>
            <a:off x="2626738" y="6314068"/>
            <a:ext cx="7619999" cy="365125"/>
          </a:xfrm>
        </p:spPr>
        <p:txBody>
          <a:bodyPr/>
          <a:lstStyle/>
          <a:p>
            <a:r>
              <a:rPr lang="fr-FR" dirty="0"/>
              <a:t>20 mars 2025/Approche gestion des conflits et principes de l'AIKIDO/Jean-Jacques CHEYMOL</a:t>
            </a:r>
          </a:p>
        </p:txBody>
      </p:sp>
      <p:sp>
        <p:nvSpPr>
          <p:cNvPr id="6" name="Espace réservé du numéro de diapositive 5">
            <a:extLst>
              <a:ext uri="{FF2B5EF4-FFF2-40B4-BE49-F238E27FC236}">
                <a16:creationId xmlns:a16="http://schemas.microsoft.com/office/drawing/2014/main" id="{7D246D96-FBA3-A9D8-0017-B52289B8B7C8}"/>
              </a:ext>
            </a:extLst>
          </p:cNvPr>
          <p:cNvSpPr>
            <a:spLocks noGrp="1"/>
          </p:cNvSpPr>
          <p:nvPr>
            <p:ph type="sldNum" sz="quarter" idx="12"/>
          </p:nvPr>
        </p:nvSpPr>
        <p:spPr/>
        <p:txBody>
          <a:bodyPr/>
          <a:lstStyle/>
          <a:p>
            <a:fld id="{974494FE-B83C-4597-95A3-FEAE0156B3BE}" type="slidenum">
              <a:rPr lang="fr-FR" smtClean="0"/>
              <a:t>17</a:t>
            </a:fld>
            <a:endParaRPr lang="fr-FR"/>
          </a:p>
        </p:txBody>
      </p:sp>
    </p:spTree>
    <p:extLst>
      <p:ext uri="{BB962C8B-B14F-4D97-AF65-F5344CB8AC3E}">
        <p14:creationId xmlns:p14="http://schemas.microsoft.com/office/powerpoint/2010/main" val="3232380029"/>
      </p:ext>
    </p:extLst>
  </p:cSld>
  <p:clrMapOvr>
    <a:masterClrMapping/>
  </p:clrMapOvr>
  <p:transition spd="slow">
    <p:randomBar dir="ver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1E34EDAD-F67C-480E-BA47-B1B1F80D591A}"/>
              </a:ext>
            </a:extLst>
          </p:cNvPr>
          <p:cNvSpPr>
            <a:spLocks noGrp="1"/>
          </p:cNvSpPr>
          <p:nvPr>
            <p:ph idx="1"/>
          </p:nvPr>
        </p:nvSpPr>
        <p:spPr>
          <a:xfrm>
            <a:off x="838200" y="1368162"/>
            <a:ext cx="10515600" cy="3588849"/>
          </a:xfrm>
        </p:spPr>
        <p:txBody>
          <a:bodyPr>
            <a:normAutofit/>
          </a:bodyPr>
          <a:lstStyle/>
          <a:p>
            <a:pPr algn="ctr" eaLnBrk="1" hangingPunct="1">
              <a:spcBef>
                <a:spcPct val="0"/>
              </a:spcBef>
              <a:buClrTx/>
              <a:buFontTx/>
              <a:buNone/>
            </a:pPr>
            <a:r>
              <a:rPr lang="fr-FR" altLang="fr-FR" sz="4000" b="1" dirty="0">
                <a:solidFill>
                  <a:srgbClr val="333399"/>
                </a:solidFill>
                <a:latin typeface="Arial" panose="020B0604020202020204" pitchFamily="34" charset="0"/>
              </a:rPr>
              <a:t>MON OBJECTIF :</a:t>
            </a:r>
          </a:p>
          <a:p>
            <a:pPr algn="ctr" eaLnBrk="1" hangingPunct="1">
              <a:spcBef>
                <a:spcPct val="0"/>
              </a:spcBef>
              <a:buClrTx/>
              <a:buFontTx/>
              <a:buNone/>
            </a:pPr>
            <a:endParaRPr lang="fr-FR" altLang="fr-FR" sz="2800" b="1" dirty="0">
              <a:solidFill>
                <a:srgbClr val="333399"/>
              </a:solidFill>
              <a:latin typeface="Arial" panose="020B0604020202020204" pitchFamily="34" charset="0"/>
            </a:endParaRPr>
          </a:p>
          <a:p>
            <a:pPr algn="ctr" eaLnBrk="1" hangingPunct="1">
              <a:spcBef>
                <a:spcPct val="0"/>
              </a:spcBef>
              <a:buClrTx/>
              <a:buFontTx/>
              <a:buNone/>
            </a:pPr>
            <a:r>
              <a:rPr lang="fr-FR" altLang="fr-FR" sz="2800" b="1" dirty="0">
                <a:solidFill>
                  <a:srgbClr val="333399"/>
                </a:solidFill>
                <a:latin typeface="Arial" panose="020B0604020202020204" pitchFamily="34" charset="0"/>
              </a:rPr>
              <a:t> </a:t>
            </a:r>
            <a:r>
              <a:rPr lang="fr-FR" altLang="fr-FR" sz="3200" b="1" dirty="0">
                <a:solidFill>
                  <a:srgbClr val="333399"/>
                </a:solidFill>
                <a:latin typeface="Arial" panose="020B0604020202020204" pitchFamily="34" charset="0"/>
              </a:rPr>
              <a:t>VOUS DONNER QUELQUES PISTES </a:t>
            </a:r>
          </a:p>
          <a:p>
            <a:pPr algn="ctr" eaLnBrk="1" hangingPunct="1">
              <a:spcBef>
                <a:spcPct val="0"/>
              </a:spcBef>
              <a:buClrTx/>
              <a:buFontTx/>
              <a:buNone/>
            </a:pPr>
            <a:r>
              <a:rPr lang="fr-FR" altLang="fr-FR" sz="3200" b="1" dirty="0">
                <a:solidFill>
                  <a:srgbClr val="333399"/>
                </a:solidFill>
                <a:latin typeface="Arial" panose="020B0604020202020204" pitchFamily="34" charset="0"/>
              </a:rPr>
              <a:t>DE REFLEXIONS/DE TRAVAIL </a:t>
            </a:r>
          </a:p>
          <a:p>
            <a:pPr algn="ctr" eaLnBrk="1" hangingPunct="1">
              <a:spcBef>
                <a:spcPct val="0"/>
              </a:spcBef>
              <a:buClrTx/>
              <a:buFontTx/>
              <a:buNone/>
            </a:pPr>
            <a:r>
              <a:rPr lang="fr-FR" altLang="fr-FR" sz="3200" b="1" dirty="0">
                <a:solidFill>
                  <a:srgbClr val="333399"/>
                </a:solidFill>
                <a:latin typeface="Arial" panose="020B0604020202020204" pitchFamily="34" charset="0"/>
              </a:rPr>
              <a:t>AVEC QUELQUES OUTILS</a:t>
            </a:r>
          </a:p>
          <a:p>
            <a:pPr algn="ctr" eaLnBrk="1" hangingPunct="1">
              <a:spcBef>
                <a:spcPct val="0"/>
              </a:spcBef>
              <a:buClrTx/>
              <a:buFontTx/>
              <a:buNone/>
            </a:pPr>
            <a:r>
              <a:rPr lang="fr-FR" altLang="fr-FR" sz="3200" b="1" dirty="0">
                <a:solidFill>
                  <a:srgbClr val="333399"/>
                </a:solidFill>
                <a:latin typeface="Arial" panose="020B0604020202020204" pitchFamily="34" charset="0"/>
              </a:rPr>
              <a:t>ISSUS DE NOTRE PRATIQUE DE L’AIKIDO</a:t>
            </a:r>
          </a:p>
          <a:p>
            <a:endParaRPr lang="fr-FR" dirty="0"/>
          </a:p>
        </p:txBody>
      </p:sp>
      <p:sp>
        <p:nvSpPr>
          <p:cNvPr id="2" name="Espace réservé de la date 1">
            <a:extLst>
              <a:ext uri="{FF2B5EF4-FFF2-40B4-BE49-F238E27FC236}">
                <a16:creationId xmlns:a16="http://schemas.microsoft.com/office/drawing/2014/main" id="{FB5565F6-A404-1BAD-D1FA-50A09CB193B0}"/>
              </a:ext>
            </a:extLst>
          </p:cNvPr>
          <p:cNvSpPr>
            <a:spLocks noGrp="1"/>
          </p:cNvSpPr>
          <p:nvPr>
            <p:ph type="dt" sz="half" idx="10"/>
          </p:nvPr>
        </p:nvSpPr>
        <p:spPr/>
        <p:txBody>
          <a:bodyPr/>
          <a:lstStyle/>
          <a:p>
            <a:fld id="{8913A7BD-E920-4AAF-92AE-18AECA3D8B5C}" type="datetime1">
              <a:rPr lang="fr-FR" smtClean="0"/>
              <a:t>27/03/2025</a:t>
            </a:fld>
            <a:endParaRPr lang="fr-FR"/>
          </a:p>
        </p:txBody>
      </p:sp>
      <p:sp>
        <p:nvSpPr>
          <p:cNvPr id="4" name="Espace réservé du pied de page 3">
            <a:extLst>
              <a:ext uri="{FF2B5EF4-FFF2-40B4-BE49-F238E27FC236}">
                <a16:creationId xmlns:a16="http://schemas.microsoft.com/office/drawing/2014/main" id="{6BDDB55A-7010-13BA-38E4-BDFBF9C7AE27}"/>
              </a:ext>
            </a:extLst>
          </p:cNvPr>
          <p:cNvSpPr>
            <a:spLocks noGrp="1"/>
          </p:cNvSpPr>
          <p:nvPr>
            <p:ph type="ftr" sz="quarter" idx="11"/>
          </p:nvPr>
        </p:nvSpPr>
        <p:spPr/>
        <p:txBody>
          <a:bodyPr/>
          <a:lstStyle/>
          <a:p>
            <a:r>
              <a:rPr lang="fr-FR"/>
              <a:t>20 mars 2025/Approche gestion des conflits et principes de l'AIKIDO/Jean-Jacques CHEYMOL</a:t>
            </a:r>
          </a:p>
        </p:txBody>
      </p:sp>
      <p:sp>
        <p:nvSpPr>
          <p:cNvPr id="5" name="Espace réservé du numéro de diapositive 4">
            <a:extLst>
              <a:ext uri="{FF2B5EF4-FFF2-40B4-BE49-F238E27FC236}">
                <a16:creationId xmlns:a16="http://schemas.microsoft.com/office/drawing/2014/main" id="{A9C40297-DDF3-ED72-969D-9C34D217DA6C}"/>
              </a:ext>
            </a:extLst>
          </p:cNvPr>
          <p:cNvSpPr>
            <a:spLocks noGrp="1"/>
          </p:cNvSpPr>
          <p:nvPr>
            <p:ph type="sldNum" sz="quarter" idx="12"/>
          </p:nvPr>
        </p:nvSpPr>
        <p:spPr/>
        <p:txBody>
          <a:bodyPr/>
          <a:lstStyle/>
          <a:p>
            <a:fld id="{974494FE-B83C-4597-95A3-FEAE0156B3BE}" type="slidenum">
              <a:rPr lang="fr-FR" smtClean="0"/>
              <a:t>2</a:t>
            </a:fld>
            <a:endParaRPr lang="fr-FR"/>
          </a:p>
        </p:txBody>
      </p:sp>
    </p:spTree>
    <p:extLst>
      <p:ext uri="{BB962C8B-B14F-4D97-AF65-F5344CB8AC3E}">
        <p14:creationId xmlns:p14="http://schemas.microsoft.com/office/powerpoint/2010/main" val="1818804893"/>
      </p:ext>
    </p:extLst>
  </p:cSld>
  <p:clrMapOvr>
    <a:masterClrMapping/>
  </p:clrMapOvr>
  <mc:AlternateContent xmlns:mc="http://schemas.openxmlformats.org/markup-compatibility/2006" xmlns:p14="http://schemas.microsoft.com/office/powerpoint/2010/main">
    <mc:Choice Requires="p14">
      <p:transition spd="slow" p14:dur="3000">
        <p:fad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2DDC720-769A-4B43-9023-520D9B7A973B}"/>
              </a:ext>
            </a:extLst>
          </p:cNvPr>
          <p:cNvSpPr>
            <a:spLocks noGrp="1"/>
          </p:cNvSpPr>
          <p:nvPr>
            <p:ph type="ctrTitle"/>
          </p:nvPr>
        </p:nvSpPr>
        <p:spPr>
          <a:xfrm>
            <a:off x="665179" y="26095"/>
            <a:ext cx="10418332" cy="1024403"/>
          </a:xfrm>
        </p:spPr>
        <p:txBody>
          <a:bodyPr>
            <a:normAutofit fontScale="90000"/>
          </a:bodyPr>
          <a:lstStyle/>
          <a:p>
            <a:pPr algn="ctr"/>
            <a:br>
              <a:rPr lang="fr-FR" altLang="fr-FR" sz="4000" b="1" dirty="0">
                <a:solidFill>
                  <a:srgbClr val="CC3300"/>
                </a:solidFill>
              </a:rPr>
            </a:br>
            <a:r>
              <a:rPr lang="fr-FR" altLang="fr-FR" sz="4800" b="1" dirty="0">
                <a:solidFill>
                  <a:srgbClr val="CC3300"/>
                </a:solidFill>
              </a:rPr>
              <a:t>PRESENTATION</a:t>
            </a:r>
            <a:endParaRPr lang="fr-FR" sz="4800" dirty="0"/>
          </a:p>
        </p:txBody>
      </p:sp>
      <p:sp>
        <p:nvSpPr>
          <p:cNvPr id="3" name="Sous-titre 2">
            <a:extLst>
              <a:ext uri="{FF2B5EF4-FFF2-40B4-BE49-F238E27FC236}">
                <a16:creationId xmlns:a16="http://schemas.microsoft.com/office/drawing/2014/main" id="{1E9B8D9A-F40C-468E-9120-C9389F80DEC2}"/>
              </a:ext>
            </a:extLst>
          </p:cNvPr>
          <p:cNvSpPr>
            <a:spLocks noGrp="1"/>
          </p:cNvSpPr>
          <p:nvPr>
            <p:ph type="subTitle" idx="1"/>
          </p:nvPr>
        </p:nvSpPr>
        <p:spPr>
          <a:xfrm>
            <a:off x="751318" y="1306144"/>
            <a:ext cx="11206556" cy="2738042"/>
          </a:xfrm>
        </p:spPr>
        <p:txBody>
          <a:bodyPr>
            <a:normAutofit lnSpcReduction="10000"/>
          </a:bodyPr>
          <a:lstStyle/>
          <a:p>
            <a:pPr marL="0" indent="0" eaLnBrk="1" hangingPunct="1">
              <a:lnSpc>
                <a:spcPct val="80000"/>
              </a:lnSpc>
              <a:spcBef>
                <a:spcPts val="750"/>
              </a:spcBef>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altLang="fr-FR" sz="2400" b="1" i="1" dirty="0">
                <a:solidFill>
                  <a:srgbClr val="0033CC"/>
                </a:solidFill>
              </a:rPr>
              <a:t>Comment aborder les situations de tension et/ou de conflits:</a:t>
            </a:r>
          </a:p>
          <a:p>
            <a:pPr marL="0" indent="0" eaLnBrk="1" hangingPunct="1">
              <a:lnSpc>
                <a:spcPct val="80000"/>
              </a:lnSpc>
              <a:spcBef>
                <a:spcPts val="750"/>
              </a:spcBef>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fr-FR" altLang="fr-FR" sz="2400" b="1" i="1" dirty="0">
              <a:solidFill>
                <a:srgbClr val="0033CC"/>
              </a:solidFill>
            </a:endParaRPr>
          </a:p>
          <a:p>
            <a:pPr marL="0" indent="0" eaLnBrk="1" hangingPunct="1">
              <a:lnSpc>
                <a:spcPct val="80000"/>
              </a:lnSpc>
              <a:spcBef>
                <a:spcPts val="750"/>
              </a:spcBef>
              <a:buClr>
                <a:srgbClr val="3333CC"/>
              </a:buClr>
              <a:buSzPct val="60000"/>
              <a:buFont typeface="Wingdings" panose="05000000000000000000" pitchFamily="2"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altLang="fr-FR" sz="2400" b="1" i="1" dirty="0">
                <a:solidFill>
                  <a:srgbClr val="0033CC"/>
                </a:solidFill>
              </a:rPr>
              <a:t>sur le plan professionnel </a:t>
            </a:r>
          </a:p>
          <a:p>
            <a:pPr marL="0" indent="0" eaLnBrk="1" hangingPunct="1">
              <a:lnSpc>
                <a:spcPct val="80000"/>
              </a:lnSpc>
              <a:spcBef>
                <a:spcPts val="750"/>
              </a:spcBef>
              <a:buClr>
                <a:srgbClr val="3333CC"/>
              </a:buClr>
              <a:buSzPct val="6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fr-FR" altLang="fr-FR" sz="2400" b="1" i="1" dirty="0">
              <a:solidFill>
                <a:srgbClr val="0033CC"/>
              </a:solidFill>
            </a:endParaRPr>
          </a:p>
          <a:p>
            <a:pPr marL="0" indent="0" eaLnBrk="1" hangingPunct="1">
              <a:lnSpc>
                <a:spcPct val="80000"/>
              </a:lnSpc>
              <a:spcBef>
                <a:spcPts val="750"/>
              </a:spcBef>
              <a:buClr>
                <a:srgbClr val="3333CC"/>
              </a:buClr>
              <a:buSzPct val="60000"/>
              <a:buFont typeface="Wingdings" panose="05000000000000000000" pitchFamily="2"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altLang="fr-FR" sz="2400" b="1" i="1" dirty="0">
                <a:solidFill>
                  <a:srgbClr val="0033CC"/>
                </a:solidFill>
              </a:rPr>
              <a:t>dans la vie de tous les jours</a:t>
            </a:r>
          </a:p>
          <a:p>
            <a:pPr marL="0" indent="0" eaLnBrk="1" hangingPunct="1">
              <a:lnSpc>
                <a:spcPct val="80000"/>
              </a:lnSpc>
              <a:spcBef>
                <a:spcPts val="750"/>
              </a:spcBef>
              <a:buClr>
                <a:srgbClr val="3333CC"/>
              </a:buClr>
              <a:buSzPct val="6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fr-FR" altLang="fr-FR" sz="2400" b="1" i="1" dirty="0">
              <a:solidFill>
                <a:srgbClr val="0033CC"/>
              </a:solidFill>
            </a:endParaRPr>
          </a:p>
          <a:p>
            <a:pPr marL="0" indent="0" eaLnBrk="1" hangingPunct="1">
              <a:lnSpc>
                <a:spcPct val="80000"/>
              </a:lnSpc>
              <a:spcBef>
                <a:spcPts val="750"/>
              </a:spcBef>
              <a:buClr>
                <a:srgbClr val="3333CC"/>
              </a:buClr>
              <a:buSzPct val="60000"/>
              <a:buFont typeface="Wingdings" panose="05000000000000000000" pitchFamily="2"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altLang="fr-FR" sz="2400" b="1" i="1" dirty="0">
                <a:solidFill>
                  <a:srgbClr val="0033CC"/>
                </a:solidFill>
              </a:rPr>
              <a:t>Dans la pratique de l’ Aïkido</a:t>
            </a:r>
          </a:p>
          <a:p>
            <a:endParaRPr lang="fr-FR" dirty="0"/>
          </a:p>
        </p:txBody>
      </p:sp>
      <p:sp>
        <p:nvSpPr>
          <p:cNvPr id="4" name="Espace réservé de la date 3">
            <a:extLst>
              <a:ext uri="{FF2B5EF4-FFF2-40B4-BE49-F238E27FC236}">
                <a16:creationId xmlns:a16="http://schemas.microsoft.com/office/drawing/2014/main" id="{B9C316EC-C405-9BF4-DEC0-940EBA035103}"/>
              </a:ext>
            </a:extLst>
          </p:cNvPr>
          <p:cNvSpPr>
            <a:spLocks noGrp="1"/>
          </p:cNvSpPr>
          <p:nvPr>
            <p:ph type="dt" sz="half" idx="10"/>
          </p:nvPr>
        </p:nvSpPr>
        <p:spPr/>
        <p:txBody>
          <a:bodyPr/>
          <a:lstStyle/>
          <a:p>
            <a:fld id="{14C27A77-2717-467E-A402-0005666AA651}" type="datetime1">
              <a:rPr lang="fr-FR" smtClean="0"/>
              <a:t>27/03/2025</a:t>
            </a:fld>
            <a:endParaRPr lang="fr-FR"/>
          </a:p>
        </p:txBody>
      </p:sp>
      <p:sp>
        <p:nvSpPr>
          <p:cNvPr id="5" name="Espace réservé du pied de page 4">
            <a:extLst>
              <a:ext uri="{FF2B5EF4-FFF2-40B4-BE49-F238E27FC236}">
                <a16:creationId xmlns:a16="http://schemas.microsoft.com/office/drawing/2014/main" id="{1D4E2AA6-2287-07E6-3E10-0743B3401753}"/>
              </a:ext>
            </a:extLst>
          </p:cNvPr>
          <p:cNvSpPr>
            <a:spLocks noGrp="1"/>
          </p:cNvSpPr>
          <p:nvPr>
            <p:ph type="ftr" sz="quarter" idx="11"/>
          </p:nvPr>
        </p:nvSpPr>
        <p:spPr>
          <a:xfrm>
            <a:off x="2286000" y="6318270"/>
            <a:ext cx="7619999" cy="365125"/>
          </a:xfrm>
        </p:spPr>
        <p:txBody>
          <a:bodyPr/>
          <a:lstStyle/>
          <a:p>
            <a:r>
              <a:rPr lang="fr-FR" dirty="0"/>
              <a:t>20 mars 2025/Approche gestion des conflits et principes de l'AIKIDO/Jean-Jacques CHEYMOL</a:t>
            </a:r>
          </a:p>
        </p:txBody>
      </p:sp>
      <p:sp>
        <p:nvSpPr>
          <p:cNvPr id="6" name="Espace réservé du numéro de diapositive 5">
            <a:extLst>
              <a:ext uri="{FF2B5EF4-FFF2-40B4-BE49-F238E27FC236}">
                <a16:creationId xmlns:a16="http://schemas.microsoft.com/office/drawing/2014/main" id="{9858797B-AD2E-5CD6-63A8-F2761022564B}"/>
              </a:ext>
            </a:extLst>
          </p:cNvPr>
          <p:cNvSpPr>
            <a:spLocks noGrp="1"/>
          </p:cNvSpPr>
          <p:nvPr>
            <p:ph type="sldNum" sz="quarter" idx="12"/>
          </p:nvPr>
        </p:nvSpPr>
        <p:spPr/>
        <p:txBody>
          <a:bodyPr/>
          <a:lstStyle/>
          <a:p>
            <a:fld id="{974494FE-B83C-4597-95A3-FEAE0156B3BE}" type="slidenum">
              <a:rPr lang="fr-FR" smtClean="0"/>
              <a:t>3</a:t>
            </a:fld>
            <a:endParaRPr lang="fr-FR"/>
          </a:p>
        </p:txBody>
      </p:sp>
      <p:pic>
        <p:nvPicPr>
          <p:cNvPr id="9" name="Image 8">
            <a:extLst>
              <a:ext uri="{FF2B5EF4-FFF2-40B4-BE49-F238E27FC236}">
                <a16:creationId xmlns:a16="http://schemas.microsoft.com/office/drawing/2014/main" id="{F6300545-8006-7C20-2B95-4730323C5F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44187" y="1782387"/>
            <a:ext cx="3161812" cy="4626011"/>
          </a:xfrm>
          <a:prstGeom prst="rect">
            <a:avLst/>
          </a:prstGeom>
        </p:spPr>
      </p:pic>
      <p:pic>
        <p:nvPicPr>
          <p:cNvPr id="11" name="Image 10">
            <a:extLst>
              <a:ext uri="{FF2B5EF4-FFF2-40B4-BE49-F238E27FC236}">
                <a16:creationId xmlns:a16="http://schemas.microsoft.com/office/drawing/2014/main" id="{05502AE1-A651-16E3-DBDA-15BFEEB9AA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40868" y="3833165"/>
            <a:ext cx="1499813" cy="1999751"/>
          </a:xfrm>
          <a:prstGeom prst="rect">
            <a:avLst/>
          </a:prstGeom>
        </p:spPr>
      </p:pic>
    </p:spTree>
    <p:extLst>
      <p:ext uri="{BB962C8B-B14F-4D97-AF65-F5344CB8AC3E}">
        <p14:creationId xmlns:p14="http://schemas.microsoft.com/office/powerpoint/2010/main" val="2956415304"/>
      </p:ext>
    </p:extLst>
  </p:cSld>
  <p:clrMapOvr>
    <a:masterClrMapping/>
  </p:clrMapOvr>
  <mc:AlternateContent xmlns:mc="http://schemas.openxmlformats.org/markup-compatibility/2006" xmlns:p14="http://schemas.microsoft.com/office/powerpoint/2010/main">
    <mc:Choice Requires="p14">
      <p:transition spd="slow" p14:dur="3000">
        <p:fad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AA7427D-BB2D-0173-15E8-2DA6E007EA32}"/>
              </a:ext>
            </a:extLst>
          </p:cNvPr>
          <p:cNvSpPr>
            <a:spLocks noGrp="1"/>
          </p:cNvSpPr>
          <p:nvPr>
            <p:ph type="title"/>
          </p:nvPr>
        </p:nvSpPr>
        <p:spPr>
          <a:xfrm>
            <a:off x="2589212" y="199651"/>
            <a:ext cx="8911687" cy="1280890"/>
          </a:xfrm>
        </p:spPr>
        <p:txBody>
          <a:bodyPr>
            <a:normAutofit/>
          </a:bodyPr>
          <a:lstStyle/>
          <a:p>
            <a:r>
              <a:rPr lang="fr-FR" sz="3600" b="1" dirty="0">
                <a:solidFill>
                  <a:srgbClr val="0070C0"/>
                </a:solidFill>
                <a:latin typeface="Arial" panose="020B0604020202020204" pitchFamily="34" charset="0"/>
                <a:cs typeface="Arial" panose="020B0604020202020204" pitchFamily="34" charset="0"/>
              </a:rPr>
              <a:t>MAIS TOUT D’ABORD…</a:t>
            </a:r>
            <a:br>
              <a:rPr lang="fr-FR" sz="3600" b="1" dirty="0">
                <a:solidFill>
                  <a:srgbClr val="0070C0"/>
                </a:solidFill>
                <a:latin typeface="Arial" panose="020B0604020202020204" pitchFamily="34" charset="0"/>
                <a:cs typeface="Arial" panose="020B0604020202020204" pitchFamily="34" charset="0"/>
              </a:rPr>
            </a:br>
            <a:r>
              <a:rPr lang="fr-FR" sz="3600" b="1" dirty="0">
                <a:solidFill>
                  <a:srgbClr val="0070C0"/>
                </a:solidFill>
                <a:latin typeface="Arial" panose="020B0604020202020204" pitchFamily="34" charset="0"/>
                <a:cs typeface="Arial" panose="020B0604020202020204" pitchFamily="34" charset="0"/>
              </a:rPr>
              <a:t>QU’EST-CE QU’UN CONFLIT?</a:t>
            </a:r>
          </a:p>
        </p:txBody>
      </p:sp>
      <p:sp>
        <p:nvSpPr>
          <p:cNvPr id="3" name="Espace réservé du contenu 2">
            <a:extLst>
              <a:ext uri="{FF2B5EF4-FFF2-40B4-BE49-F238E27FC236}">
                <a16:creationId xmlns:a16="http://schemas.microsoft.com/office/drawing/2014/main" id="{98C826AB-D799-84AD-4011-891FB5FF3C5C}"/>
              </a:ext>
            </a:extLst>
          </p:cNvPr>
          <p:cNvSpPr>
            <a:spLocks noGrp="1"/>
          </p:cNvSpPr>
          <p:nvPr>
            <p:ph idx="1"/>
          </p:nvPr>
        </p:nvSpPr>
        <p:spPr>
          <a:xfrm>
            <a:off x="1213880" y="1480541"/>
            <a:ext cx="10701365" cy="5177808"/>
          </a:xfrm>
        </p:spPr>
        <p:txBody>
          <a:bodyPr/>
          <a:lstStyle/>
          <a:p>
            <a:r>
              <a:rPr lang="fr-FR" sz="2000" b="1" dirty="0"/>
              <a:t>DEFINITION: </a:t>
            </a:r>
            <a:r>
              <a:rPr lang="fr-FR" sz="2000" dirty="0"/>
              <a:t>« un conflit est un désaccord, une dispute, une difficulté, une différence, réels ou perçus. C’est une situation qui entraîne une dissonance, un sentiment de frustration, d’insatisfaction entre des personnes, des groupes. Il peut être constructif, ou destructif. »</a:t>
            </a:r>
          </a:p>
          <a:p>
            <a:r>
              <a:rPr lang="fr-FR" sz="2000" b="1" dirty="0"/>
              <a:t>LE CONFLIT peut être: </a:t>
            </a:r>
            <a:r>
              <a:rPr lang="fr-FR" sz="2000" dirty="0"/>
              <a:t>superficiel, latent, ouvert, refoulé dont l’ORIGINE peut être une incompréhension (communication-fake), une incompatibilité réelle ou perçue, un désaccord sur les moyens, un processus, une incompatibilité de valeurs, des relations interpersonnelles.</a:t>
            </a:r>
          </a:p>
          <a:p>
            <a:pPr marL="0" indent="0">
              <a:buNone/>
            </a:pPr>
            <a:r>
              <a:rPr lang="fr-FR" sz="2000" b="1" dirty="0"/>
              <a:t>Comment identifier un conflit? Quels indicateurs?</a:t>
            </a:r>
          </a:p>
          <a:p>
            <a:pPr marL="0" indent="0">
              <a:buNone/>
            </a:pPr>
            <a:endParaRPr lang="fr-FR" sz="2000" b="1" dirty="0"/>
          </a:p>
          <a:p>
            <a:r>
              <a:rPr lang="fr-FR" sz="2000" b="1" dirty="0"/>
              <a:t>RISQUE: </a:t>
            </a:r>
            <a:r>
              <a:rPr lang="fr-FR" sz="2000" dirty="0"/>
              <a:t>l’ESCALADE</a:t>
            </a:r>
          </a:p>
          <a:p>
            <a:pPr marL="0" indent="0">
              <a:buNone/>
            </a:pPr>
            <a:endParaRPr lang="fr-FR" dirty="0"/>
          </a:p>
        </p:txBody>
      </p:sp>
      <p:sp>
        <p:nvSpPr>
          <p:cNvPr id="4" name="Espace réservé de la date 3">
            <a:extLst>
              <a:ext uri="{FF2B5EF4-FFF2-40B4-BE49-F238E27FC236}">
                <a16:creationId xmlns:a16="http://schemas.microsoft.com/office/drawing/2014/main" id="{690BBA7C-DA7D-E72D-2317-5748390FEA90}"/>
              </a:ext>
            </a:extLst>
          </p:cNvPr>
          <p:cNvSpPr>
            <a:spLocks noGrp="1"/>
          </p:cNvSpPr>
          <p:nvPr>
            <p:ph type="dt" sz="half" idx="10"/>
          </p:nvPr>
        </p:nvSpPr>
        <p:spPr/>
        <p:txBody>
          <a:bodyPr/>
          <a:lstStyle/>
          <a:p>
            <a:fld id="{737F6722-B2EA-4F6C-BE20-E6E60F1AC07E}" type="datetime1">
              <a:rPr lang="fr-FR" smtClean="0"/>
              <a:t>27/03/2025</a:t>
            </a:fld>
            <a:endParaRPr lang="fr-FR"/>
          </a:p>
        </p:txBody>
      </p:sp>
      <p:sp>
        <p:nvSpPr>
          <p:cNvPr id="5" name="Espace réservé du pied de page 4">
            <a:extLst>
              <a:ext uri="{FF2B5EF4-FFF2-40B4-BE49-F238E27FC236}">
                <a16:creationId xmlns:a16="http://schemas.microsoft.com/office/drawing/2014/main" id="{C0F56C32-CD6B-C856-B275-9A2CFC2B52FD}"/>
              </a:ext>
            </a:extLst>
          </p:cNvPr>
          <p:cNvSpPr>
            <a:spLocks noGrp="1"/>
          </p:cNvSpPr>
          <p:nvPr>
            <p:ph type="ftr" sz="quarter" idx="11"/>
          </p:nvPr>
        </p:nvSpPr>
        <p:spPr/>
        <p:txBody>
          <a:bodyPr/>
          <a:lstStyle/>
          <a:p>
            <a:r>
              <a:rPr lang="fr-FR"/>
              <a:t>20 mars 2025/Approche gestion des conflits et principes de l'AIKIDO/Jean-Jacques CHEYMOL</a:t>
            </a:r>
          </a:p>
        </p:txBody>
      </p:sp>
      <p:sp>
        <p:nvSpPr>
          <p:cNvPr id="6" name="Espace réservé du numéro de diapositive 5">
            <a:extLst>
              <a:ext uri="{FF2B5EF4-FFF2-40B4-BE49-F238E27FC236}">
                <a16:creationId xmlns:a16="http://schemas.microsoft.com/office/drawing/2014/main" id="{4AFA7CA9-3D7A-FE52-ECBB-49BE4E845127}"/>
              </a:ext>
            </a:extLst>
          </p:cNvPr>
          <p:cNvSpPr>
            <a:spLocks noGrp="1"/>
          </p:cNvSpPr>
          <p:nvPr>
            <p:ph type="sldNum" sz="quarter" idx="12"/>
          </p:nvPr>
        </p:nvSpPr>
        <p:spPr/>
        <p:txBody>
          <a:bodyPr/>
          <a:lstStyle/>
          <a:p>
            <a:fld id="{974494FE-B83C-4597-95A3-FEAE0156B3BE}" type="slidenum">
              <a:rPr lang="fr-FR" smtClean="0"/>
              <a:t>4</a:t>
            </a:fld>
            <a:endParaRPr lang="fr-FR"/>
          </a:p>
        </p:txBody>
      </p:sp>
    </p:spTree>
    <p:extLst>
      <p:ext uri="{BB962C8B-B14F-4D97-AF65-F5344CB8AC3E}">
        <p14:creationId xmlns:p14="http://schemas.microsoft.com/office/powerpoint/2010/main" val="809537066"/>
      </p:ext>
    </p:extLst>
  </p:cSld>
  <p:clrMapOvr>
    <a:masterClrMapping/>
  </p:clrMapOvr>
  <mc:AlternateContent xmlns:mc="http://schemas.openxmlformats.org/markup-compatibility/2006" xmlns:p14="http://schemas.microsoft.com/office/powerpoint/2010/main">
    <mc:Choice Requires="p14">
      <p:transition spd="slow" p14:dur="3000">
        <p:fad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48F3FAE-C5A6-1E2F-8B38-B959A7CC6A99}"/>
              </a:ext>
            </a:extLst>
          </p:cNvPr>
          <p:cNvSpPr>
            <a:spLocks noGrp="1"/>
          </p:cNvSpPr>
          <p:nvPr>
            <p:ph type="title"/>
          </p:nvPr>
        </p:nvSpPr>
        <p:spPr/>
        <p:txBody>
          <a:bodyPr>
            <a:normAutofit/>
          </a:bodyPr>
          <a:lstStyle/>
          <a:p>
            <a:r>
              <a:rPr lang="fr-FR" sz="4400" b="1" dirty="0"/>
              <a:t>LES ORIGINES DES CONFLITS</a:t>
            </a:r>
          </a:p>
        </p:txBody>
      </p:sp>
      <p:sp>
        <p:nvSpPr>
          <p:cNvPr id="3" name="Espace réservé du contenu 2">
            <a:extLst>
              <a:ext uri="{FF2B5EF4-FFF2-40B4-BE49-F238E27FC236}">
                <a16:creationId xmlns:a16="http://schemas.microsoft.com/office/drawing/2014/main" id="{1C7B8BD7-326B-A5E2-781E-C58A761D2EA6}"/>
              </a:ext>
            </a:extLst>
          </p:cNvPr>
          <p:cNvSpPr>
            <a:spLocks noGrp="1"/>
          </p:cNvSpPr>
          <p:nvPr>
            <p:ph idx="1"/>
          </p:nvPr>
        </p:nvSpPr>
        <p:spPr/>
        <p:txBody>
          <a:bodyPr>
            <a:normAutofit/>
          </a:bodyPr>
          <a:lstStyle/>
          <a:p>
            <a:r>
              <a:rPr lang="fr-FR" sz="2800" dirty="0"/>
              <a:t>Incompréhensions, fausses informations…</a:t>
            </a:r>
          </a:p>
          <a:p>
            <a:r>
              <a:rPr lang="fr-FR" sz="2800" dirty="0"/>
              <a:t>Incompatibilité perçues des besoins..</a:t>
            </a:r>
          </a:p>
          <a:p>
            <a:r>
              <a:rPr lang="fr-FR" sz="2800" dirty="0"/>
              <a:t>Désaccord sur les moyens pour atteindre un but</a:t>
            </a:r>
          </a:p>
          <a:p>
            <a:r>
              <a:rPr lang="fr-FR" sz="2800" dirty="0"/>
              <a:t>Incompatibilité des valeurs réelles ou perçues (équité, dignité…)</a:t>
            </a:r>
          </a:p>
          <a:p>
            <a:r>
              <a:rPr lang="fr-FR" sz="2800" dirty="0"/>
              <a:t>Incompatibilité interpersonnelles</a:t>
            </a:r>
          </a:p>
        </p:txBody>
      </p:sp>
      <p:sp>
        <p:nvSpPr>
          <p:cNvPr id="4" name="Espace réservé de la date 3">
            <a:extLst>
              <a:ext uri="{FF2B5EF4-FFF2-40B4-BE49-F238E27FC236}">
                <a16:creationId xmlns:a16="http://schemas.microsoft.com/office/drawing/2014/main" id="{83D6CEF7-CBDE-FBFD-182E-01AA4CFCD51A}"/>
              </a:ext>
            </a:extLst>
          </p:cNvPr>
          <p:cNvSpPr>
            <a:spLocks noGrp="1"/>
          </p:cNvSpPr>
          <p:nvPr>
            <p:ph type="dt" sz="half" idx="10"/>
          </p:nvPr>
        </p:nvSpPr>
        <p:spPr/>
        <p:txBody>
          <a:bodyPr/>
          <a:lstStyle/>
          <a:p>
            <a:fld id="{28439F50-ECFB-48F8-B129-267490E4F19B}" type="datetime1">
              <a:rPr lang="fr-FR" smtClean="0"/>
              <a:t>27/03/2025</a:t>
            </a:fld>
            <a:endParaRPr lang="fr-FR"/>
          </a:p>
        </p:txBody>
      </p:sp>
      <p:sp>
        <p:nvSpPr>
          <p:cNvPr id="5" name="Espace réservé du pied de page 4">
            <a:extLst>
              <a:ext uri="{FF2B5EF4-FFF2-40B4-BE49-F238E27FC236}">
                <a16:creationId xmlns:a16="http://schemas.microsoft.com/office/drawing/2014/main" id="{1B61F4AA-48B0-2BEF-997A-8FD72C8BF30A}"/>
              </a:ext>
            </a:extLst>
          </p:cNvPr>
          <p:cNvSpPr>
            <a:spLocks noGrp="1"/>
          </p:cNvSpPr>
          <p:nvPr>
            <p:ph type="ftr" sz="quarter" idx="11"/>
          </p:nvPr>
        </p:nvSpPr>
        <p:spPr/>
        <p:txBody>
          <a:bodyPr/>
          <a:lstStyle/>
          <a:p>
            <a:r>
              <a:rPr lang="fr-FR"/>
              <a:t>20 mars 2025/Approche gestion des conflits et principes de l'AIKIDO/Jean-Jacques CHEYMOL</a:t>
            </a:r>
          </a:p>
        </p:txBody>
      </p:sp>
      <p:sp>
        <p:nvSpPr>
          <p:cNvPr id="6" name="Espace réservé du numéro de diapositive 5">
            <a:extLst>
              <a:ext uri="{FF2B5EF4-FFF2-40B4-BE49-F238E27FC236}">
                <a16:creationId xmlns:a16="http://schemas.microsoft.com/office/drawing/2014/main" id="{1B3D118F-518C-D896-7DE8-DE996AB20F9B}"/>
              </a:ext>
            </a:extLst>
          </p:cNvPr>
          <p:cNvSpPr>
            <a:spLocks noGrp="1"/>
          </p:cNvSpPr>
          <p:nvPr>
            <p:ph type="sldNum" sz="quarter" idx="12"/>
          </p:nvPr>
        </p:nvSpPr>
        <p:spPr/>
        <p:txBody>
          <a:bodyPr/>
          <a:lstStyle/>
          <a:p>
            <a:fld id="{974494FE-B83C-4597-95A3-FEAE0156B3BE}" type="slidenum">
              <a:rPr lang="fr-FR" smtClean="0"/>
              <a:t>5</a:t>
            </a:fld>
            <a:endParaRPr lang="fr-FR"/>
          </a:p>
        </p:txBody>
      </p:sp>
    </p:spTree>
    <p:extLst>
      <p:ext uri="{BB962C8B-B14F-4D97-AF65-F5344CB8AC3E}">
        <p14:creationId xmlns:p14="http://schemas.microsoft.com/office/powerpoint/2010/main" val="407785665"/>
      </p:ext>
    </p:extLst>
  </p:cSld>
  <p:clrMapOvr>
    <a:masterClrMapping/>
  </p:clrMapOvr>
  <mc:AlternateContent xmlns:mc="http://schemas.openxmlformats.org/markup-compatibility/2006" xmlns:p14="http://schemas.microsoft.com/office/powerpoint/2010/main">
    <mc:Choice Requires="p14">
      <p:transition spd="slow" p14:dur="3000">
        <p:fad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F056760-DC1C-7976-EC14-04EA18BC6316}"/>
              </a:ext>
            </a:extLst>
          </p:cNvPr>
          <p:cNvSpPr>
            <a:spLocks noGrp="1"/>
          </p:cNvSpPr>
          <p:nvPr>
            <p:ph type="ctrTitle"/>
          </p:nvPr>
        </p:nvSpPr>
        <p:spPr>
          <a:xfrm>
            <a:off x="962527" y="123753"/>
            <a:ext cx="9865894" cy="1303483"/>
          </a:xfrm>
        </p:spPr>
        <p:txBody>
          <a:bodyPr/>
          <a:lstStyle/>
          <a:p>
            <a:pPr algn="ctr"/>
            <a:r>
              <a:rPr lang="fr-FR" sz="3600" b="1" dirty="0">
                <a:solidFill>
                  <a:srgbClr val="0070C0"/>
                </a:solidFill>
              </a:rPr>
              <a:t>LES STRATEGIES DE GESTION DES CONFLITS</a:t>
            </a:r>
          </a:p>
        </p:txBody>
      </p:sp>
      <p:sp>
        <p:nvSpPr>
          <p:cNvPr id="3" name="Sous-titre 2">
            <a:extLst>
              <a:ext uri="{FF2B5EF4-FFF2-40B4-BE49-F238E27FC236}">
                <a16:creationId xmlns:a16="http://schemas.microsoft.com/office/drawing/2014/main" id="{3C6EE8A2-0D82-DD1F-6932-91F716E79F4D}"/>
              </a:ext>
            </a:extLst>
          </p:cNvPr>
          <p:cNvSpPr>
            <a:spLocks noGrp="1"/>
          </p:cNvSpPr>
          <p:nvPr>
            <p:ph type="subTitle" idx="1"/>
          </p:nvPr>
        </p:nvSpPr>
        <p:spPr>
          <a:xfrm>
            <a:off x="1966305" y="1732547"/>
            <a:ext cx="7537530" cy="3685101"/>
          </a:xfrm>
        </p:spPr>
        <p:txBody>
          <a:bodyPr/>
          <a:lstStyle/>
          <a:p>
            <a:pPr algn="l"/>
            <a:r>
              <a:rPr lang="fr-FR" dirty="0"/>
              <a:t>			   			</a:t>
            </a:r>
          </a:p>
          <a:p>
            <a:pPr algn="l"/>
            <a:r>
              <a:rPr lang="fr-FR" dirty="0"/>
              <a:t>				</a:t>
            </a:r>
          </a:p>
          <a:p>
            <a:pPr algn="l"/>
            <a:r>
              <a:rPr lang="fr-FR" sz="2400" b="1" dirty="0"/>
              <a:t> 	</a:t>
            </a:r>
            <a:r>
              <a:rPr lang="fr-FR" dirty="0"/>
              <a:t>														</a:t>
            </a:r>
          </a:p>
        </p:txBody>
      </p:sp>
      <p:sp>
        <p:nvSpPr>
          <p:cNvPr id="4" name="Ellipse 3">
            <a:extLst>
              <a:ext uri="{FF2B5EF4-FFF2-40B4-BE49-F238E27FC236}">
                <a16:creationId xmlns:a16="http://schemas.microsoft.com/office/drawing/2014/main" id="{9079C3B4-D708-EC88-9F89-70D197A6F01D}"/>
              </a:ext>
            </a:extLst>
          </p:cNvPr>
          <p:cNvSpPr/>
          <p:nvPr/>
        </p:nvSpPr>
        <p:spPr>
          <a:xfrm>
            <a:off x="1690186" y="1593642"/>
            <a:ext cx="2138183" cy="914400"/>
          </a:xfrm>
          <a:prstGeom prst="ellips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tx1"/>
                </a:solidFill>
              </a:rPr>
              <a:t>RIVALISER</a:t>
            </a:r>
          </a:p>
        </p:txBody>
      </p:sp>
      <p:sp>
        <p:nvSpPr>
          <p:cNvPr id="5" name="Ellipse 4">
            <a:extLst>
              <a:ext uri="{FF2B5EF4-FFF2-40B4-BE49-F238E27FC236}">
                <a16:creationId xmlns:a16="http://schemas.microsoft.com/office/drawing/2014/main" id="{6FA54A3D-12BB-8505-915A-69E0C20FD5F0}"/>
              </a:ext>
            </a:extLst>
          </p:cNvPr>
          <p:cNvSpPr/>
          <p:nvPr/>
        </p:nvSpPr>
        <p:spPr>
          <a:xfrm>
            <a:off x="7412599" y="1715359"/>
            <a:ext cx="2764970" cy="914400"/>
          </a:xfrm>
          <a:prstGeom prst="ellips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tx1"/>
                </a:solidFill>
              </a:rPr>
              <a:t>COLLABORER</a:t>
            </a:r>
          </a:p>
        </p:txBody>
      </p:sp>
      <p:sp>
        <p:nvSpPr>
          <p:cNvPr id="6" name="Ellipse 5">
            <a:extLst>
              <a:ext uri="{FF2B5EF4-FFF2-40B4-BE49-F238E27FC236}">
                <a16:creationId xmlns:a16="http://schemas.microsoft.com/office/drawing/2014/main" id="{B84FD4F3-A0F7-5C05-E2E6-EAD23E2BA9E8}"/>
              </a:ext>
            </a:extLst>
          </p:cNvPr>
          <p:cNvSpPr/>
          <p:nvPr/>
        </p:nvSpPr>
        <p:spPr>
          <a:xfrm>
            <a:off x="2055953" y="4283242"/>
            <a:ext cx="2138183" cy="914400"/>
          </a:xfrm>
          <a:prstGeom prst="ellips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tx1"/>
                </a:solidFill>
              </a:rPr>
              <a:t>EVITER</a:t>
            </a:r>
          </a:p>
        </p:txBody>
      </p:sp>
      <p:sp>
        <p:nvSpPr>
          <p:cNvPr id="7" name="Ellipse 6">
            <a:extLst>
              <a:ext uri="{FF2B5EF4-FFF2-40B4-BE49-F238E27FC236}">
                <a16:creationId xmlns:a16="http://schemas.microsoft.com/office/drawing/2014/main" id="{13926D92-977A-E934-0150-2F297212A442}"/>
              </a:ext>
            </a:extLst>
          </p:cNvPr>
          <p:cNvSpPr/>
          <p:nvPr/>
        </p:nvSpPr>
        <p:spPr>
          <a:xfrm>
            <a:off x="7804485" y="4353139"/>
            <a:ext cx="2138183" cy="914400"/>
          </a:xfrm>
          <a:prstGeom prst="ellips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800" b="1" dirty="0">
                <a:solidFill>
                  <a:schemeClr val="tx1"/>
                </a:solidFill>
              </a:rPr>
              <a:t>CEDER</a:t>
            </a:r>
            <a:endParaRPr lang="fr-FR" dirty="0">
              <a:solidFill>
                <a:schemeClr val="tx1"/>
              </a:solidFill>
            </a:endParaRPr>
          </a:p>
        </p:txBody>
      </p:sp>
      <p:sp>
        <p:nvSpPr>
          <p:cNvPr id="8" name="Losange 7">
            <a:extLst>
              <a:ext uri="{FF2B5EF4-FFF2-40B4-BE49-F238E27FC236}">
                <a16:creationId xmlns:a16="http://schemas.microsoft.com/office/drawing/2014/main" id="{4CADCB2A-135D-1210-D8CB-59A924DB39D4}"/>
              </a:ext>
            </a:extLst>
          </p:cNvPr>
          <p:cNvSpPr/>
          <p:nvPr/>
        </p:nvSpPr>
        <p:spPr>
          <a:xfrm>
            <a:off x="3891895" y="1993804"/>
            <a:ext cx="3314951" cy="2983832"/>
          </a:xfrm>
          <a:prstGeom prst="diamond">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a:r>
              <a:rPr lang="fr-FR" sz="1800" b="1" dirty="0">
                <a:solidFill>
                  <a:schemeClr val="tx1"/>
                </a:solidFill>
              </a:rPr>
              <a:t>CHERCHER UN COMPROMIS			 </a:t>
            </a:r>
            <a:r>
              <a:rPr lang="fr-FR" sz="1800" b="1" dirty="0"/>
              <a:t>COMPROMIS</a:t>
            </a:r>
          </a:p>
        </p:txBody>
      </p:sp>
      <p:sp>
        <p:nvSpPr>
          <p:cNvPr id="9" name="Espace réservé de la date 8">
            <a:extLst>
              <a:ext uri="{FF2B5EF4-FFF2-40B4-BE49-F238E27FC236}">
                <a16:creationId xmlns:a16="http://schemas.microsoft.com/office/drawing/2014/main" id="{B99E7C8F-9233-E848-9F2E-8894CACD2A2F}"/>
              </a:ext>
            </a:extLst>
          </p:cNvPr>
          <p:cNvSpPr>
            <a:spLocks noGrp="1"/>
          </p:cNvSpPr>
          <p:nvPr>
            <p:ph type="dt" sz="half" idx="10"/>
          </p:nvPr>
        </p:nvSpPr>
        <p:spPr/>
        <p:txBody>
          <a:bodyPr/>
          <a:lstStyle/>
          <a:p>
            <a:fld id="{6A387254-B5B8-420F-A2AF-7F68FA67280F}" type="datetime1">
              <a:rPr lang="fr-FR" smtClean="0"/>
              <a:t>27/03/2025</a:t>
            </a:fld>
            <a:endParaRPr lang="fr-FR"/>
          </a:p>
        </p:txBody>
      </p:sp>
      <p:sp>
        <p:nvSpPr>
          <p:cNvPr id="10" name="Espace réservé du pied de page 9">
            <a:extLst>
              <a:ext uri="{FF2B5EF4-FFF2-40B4-BE49-F238E27FC236}">
                <a16:creationId xmlns:a16="http://schemas.microsoft.com/office/drawing/2014/main" id="{2224167B-2FF5-A2D0-288A-AFAF643E2906}"/>
              </a:ext>
            </a:extLst>
          </p:cNvPr>
          <p:cNvSpPr>
            <a:spLocks noGrp="1"/>
          </p:cNvSpPr>
          <p:nvPr>
            <p:ph type="ftr" sz="quarter" idx="11"/>
          </p:nvPr>
        </p:nvSpPr>
        <p:spPr/>
        <p:txBody>
          <a:bodyPr/>
          <a:lstStyle/>
          <a:p>
            <a:r>
              <a:rPr lang="fr-FR"/>
              <a:t>20 mars 2025/Approche gestion des conflits et principes de l'AIKIDO/Jean-Jacques CHEYMOL</a:t>
            </a:r>
          </a:p>
        </p:txBody>
      </p:sp>
      <p:sp>
        <p:nvSpPr>
          <p:cNvPr id="11" name="Espace réservé du numéro de diapositive 10">
            <a:extLst>
              <a:ext uri="{FF2B5EF4-FFF2-40B4-BE49-F238E27FC236}">
                <a16:creationId xmlns:a16="http://schemas.microsoft.com/office/drawing/2014/main" id="{3F3930D7-A75D-8883-B3DE-DC3FC2DE858A}"/>
              </a:ext>
            </a:extLst>
          </p:cNvPr>
          <p:cNvSpPr>
            <a:spLocks noGrp="1"/>
          </p:cNvSpPr>
          <p:nvPr>
            <p:ph type="sldNum" sz="quarter" idx="12"/>
          </p:nvPr>
        </p:nvSpPr>
        <p:spPr/>
        <p:txBody>
          <a:bodyPr/>
          <a:lstStyle/>
          <a:p>
            <a:fld id="{974494FE-B83C-4597-95A3-FEAE0156B3BE}" type="slidenum">
              <a:rPr lang="fr-FR" smtClean="0"/>
              <a:t>6</a:t>
            </a:fld>
            <a:endParaRPr lang="fr-FR"/>
          </a:p>
        </p:txBody>
      </p:sp>
    </p:spTree>
    <p:extLst>
      <p:ext uri="{BB962C8B-B14F-4D97-AF65-F5344CB8AC3E}">
        <p14:creationId xmlns:p14="http://schemas.microsoft.com/office/powerpoint/2010/main" val="3474535084"/>
      </p:ext>
    </p:extLst>
  </p:cSld>
  <p:clrMapOvr>
    <a:masterClrMapping/>
  </p:clrMapOvr>
  <mc:AlternateContent xmlns:mc="http://schemas.openxmlformats.org/markup-compatibility/2006" xmlns:p14="http://schemas.microsoft.com/office/powerpoint/2010/main">
    <mc:Choice Requires="p14">
      <p:transition spd="slow" p14:dur="3000">
        <p:fad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AB3A93F-A04F-8247-D624-667FA7AF93F6}"/>
              </a:ext>
            </a:extLst>
          </p:cNvPr>
          <p:cNvSpPr>
            <a:spLocks noGrp="1"/>
          </p:cNvSpPr>
          <p:nvPr>
            <p:ph type="ctrTitle"/>
          </p:nvPr>
        </p:nvSpPr>
        <p:spPr>
          <a:xfrm>
            <a:off x="2011697" y="197663"/>
            <a:ext cx="8915399" cy="902368"/>
          </a:xfrm>
        </p:spPr>
        <p:txBody>
          <a:bodyPr>
            <a:normAutofit/>
          </a:bodyPr>
          <a:lstStyle/>
          <a:p>
            <a:r>
              <a:rPr lang="fr-FR" sz="3600" b="1" dirty="0">
                <a:solidFill>
                  <a:srgbClr val="0070C0"/>
                </a:solidFill>
              </a:rPr>
              <a:t>LES COMPORTEMENTS OBSERVABLES</a:t>
            </a:r>
          </a:p>
        </p:txBody>
      </p:sp>
      <p:sp>
        <p:nvSpPr>
          <p:cNvPr id="3" name="Sous-titre 2">
            <a:extLst>
              <a:ext uri="{FF2B5EF4-FFF2-40B4-BE49-F238E27FC236}">
                <a16:creationId xmlns:a16="http://schemas.microsoft.com/office/drawing/2014/main" id="{1EBD10B2-AAC3-9FD4-BCCA-6235457117EB}"/>
              </a:ext>
            </a:extLst>
          </p:cNvPr>
          <p:cNvSpPr>
            <a:spLocks noGrp="1"/>
          </p:cNvSpPr>
          <p:nvPr>
            <p:ph type="subTitle" idx="1"/>
          </p:nvPr>
        </p:nvSpPr>
        <p:spPr>
          <a:xfrm>
            <a:off x="1264904" y="1100031"/>
            <a:ext cx="9382186" cy="751102"/>
          </a:xfrm>
        </p:spPr>
        <p:txBody>
          <a:bodyPr>
            <a:normAutofit fontScale="92500" lnSpcReduction="20000"/>
          </a:bodyPr>
          <a:lstStyle/>
          <a:p>
            <a:pPr marL="285750" indent="-285750">
              <a:buFontTx/>
              <a:buChar char="-"/>
            </a:pPr>
            <a:r>
              <a:rPr lang="fr-FR" b="1" dirty="0"/>
              <a:t>LES EMOTIONS ET LES RELATIONS INTERPERSONNELLES - </a:t>
            </a:r>
            <a:r>
              <a:rPr lang="fr-FR" dirty="0"/>
              <a:t>Par exemple: Etat de sidération, manipulation, culpabilité, peur, colère réelle ou feinte, flatterie, menace, corruption Etc…..</a:t>
            </a:r>
          </a:p>
          <a:p>
            <a:pPr marL="285750" indent="-285750">
              <a:buFontTx/>
              <a:buChar char="-"/>
            </a:pPr>
            <a:endParaRPr lang="fr-FR" dirty="0"/>
          </a:p>
          <a:p>
            <a:pPr marL="285750" indent="-285750">
              <a:buFontTx/>
              <a:buChar char="-"/>
            </a:pPr>
            <a:endParaRPr lang="fr-FR" dirty="0"/>
          </a:p>
          <a:p>
            <a:pPr marL="285750" indent="-285750">
              <a:buFontTx/>
              <a:buChar char="-"/>
            </a:pPr>
            <a:endParaRPr lang="fr-FR" dirty="0"/>
          </a:p>
        </p:txBody>
      </p:sp>
      <p:pic>
        <p:nvPicPr>
          <p:cNvPr id="1026" name="Picture 2" descr="Le Triangle dramatique de Karpman :( - Chappert-coach">
            <a:extLst>
              <a:ext uri="{FF2B5EF4-FFF2-40B4-BE49-F238E27FC236}">
                <a16:creationId xmlns:a16="http://schemas.microsoft.com/office/drawing/2014/main" id="{188F4731-54DC-5890-7784-ECFB2FE7B7F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36005" y="2014620"/>
            <a:ext cx="4300537" cy="394695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1364E81D-AF7C-2CF7-8C42-2A2710D459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7195" y="1368163"/>
            <a:ext cx="4718802" cy="5012978"/>
          </a:xfrm>
          <a:prstGeom prst="rect">
            <a:avLst/>
          </a:prstGeom>
          <a:noFill/>
          <a:extLst>
            <a:ext uri="{909E8E84-426E-40DD-AFC4-6F175D3DCCD1}">
              <a14:hiddenFill xmlns:a14="http://schemas.microsoft.com/office/drawing/2010/main">
                <a:solidFill>
                  <a:srgbClr val="FFFFFF"/>
                </a:solidFill>
              </a14:hiddenFill>
            </a:ext>
          </a:extLst>
        </p:spPr>
      </p:pic>
      <p:sp>
        <p:nvSpPr>
          <p:cNvPr id="4" name="Espace réservé de la date 3">
            <a:extLst>
              <a:ext uri="{FF2B5EF4-FFF2-40B4-BE49-F238E27FC236}">
                <a16:creationId xmlns:a16="http://schemas.microsoft.com/office/drawing/2014/main" id="{68078AA3-0901-8DAA-4F0F-E224A29D98BA}"/>
              </a:ext>
            </a:extLst>
          </p:cNvPr>
          <p:cNvSpPr>
            <a:spLocks noGrp="1"/>
          </p:cNvSpPr>
          <p:nvPr>
            <p:ph type="dt" sz="half" idx="10"/>
          </p:nvPr>
        </p:nvSpPr>
        <p:spPr/>
        <p:txBody>
          <a:bodyPr/>
          <a:lstStyle/>
          <a:p>
            <a:fld id="{F7FCD76E-28CE-45E9-848A-9BD32B01CD94}" type="datetime1">
              <a:rPr lang="fr-FR" smtClean="0"/>
              <a:t>27/03/2025</a:t>
            </a:fld>
            <a:endParaRPr lang="fr-FR"/>
          </a:p>
        </p:txBody>
      </p:sp>
      <p:sp>
        <p:nvSpPr>
          <p:cNvPr id="5" name="Espace réservé du pied de page 4">
            <a:extLst>
              <a:ext uri="{FF2B5EF4-FFF2-40B4-BE49-F238E27FC236}">
                <a16:creationId xmlns:a16="http://schemas.microsoft.com/office/drawing/2014/main" id="{F5925B1D-2490-4835-C186-E9C703348F54}"/>
              </a:ext>
            </a:extLst>
          </p:cNvPr>
          <p:cNvSpPr>
            <a:spLocks noGrp="1"/>
          </p:cNvSpPr>
          <p:nvPr>
            <p:ph type="ftr" sz="quarter" idx="11"/>
          </p:nvPr>
        </p:nvSpPr>
        <p:spPr/>
        <p:txBody>
          <a:bodyPr/>
          <a:lstStyle/>
          <a:p>
            <a:r>
              <a:rPr lang="fr-FR"/>
              <a:t>20 mars 2025/Approche gestion des conflits et principes de l'AIKIDO/Jean-Jacques CHEYMOL</a:t>
            </a:r>
          </a:p>
        </p:txBody>
      </p:sp>
      <p:sp>
        <p:nvSpPr>
          <p:cNvPr id="6" name="Espace réservé du numéro de diapositive 5">
            <a:extLst>
              <a:ext uri="{FF2B5EF4-FFF2-40B4-BE49-F238E27FC236}">
                <a16:creationId xmlns:a16="http://schemas.microsoft.com/office/drawing/2014/main" id="{6B1EAC66-BFAC-0C36-AD4A-BE7AEA959065}"/>
              </a:ext>
            </a:extLst>
          </p:cNvPr>
          <p:cNvSpPr>
            <a:spLocks noGrp="1"/>
          </p:cNvSpPr>
          <p:nvPr>
            <p:ph type="sldNum" sz="quarter" idx="12"/>
          </p:nvPr>
        </p:nvSpPr>
        <p:spPr/>
        <p:txBody>
          <a:bodyPr/>
          <a:lstStyle/>
          <a:p>
            <a:fld id="{974494FE-B83C-4597-95A3-FEAE0156B3BE}" type="slidenum">
              <a:rPr lang="fr-FR" smtClean="0"/>
              <a:t>7</a:t>
            </a:fld>
            <a:endParaRPr lang="fr-FR"/>
          </a:p>
        </p:txBody>
      </p:sp>
    </p:spTree>
    <p:extLst>
      <p:ext uri="{BB962C8B-B14F-4D97-AF65-F5344CB8AC3E}">
        <p14:creationId xmlns:p14="http://schemas.microsoft.com/office/powerpoint/2010/main" val="3212369605"/>
      </p:ext>
    </p:extLst>
  </p:cSld>
  <p:clrMapOvr>
    <a:masterClrMapping/>
  </p:clrMapOvr>
  <mc:AlternateContent xmlns:mc="http://schemas.openxmlformats.org/markup-compatibility/2006" xmlns:p14="http://schemas.microsoft.com/office/powerpoint/2010/main">
    <mc:Choice Requires="p14">
      <p:transition spd="slow" p14:dur="3000">
        <p:fad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aut-il un maître Aujourd&amp;#39;hui">
            <a:extLst>
              <a:ext uri="{FF2B5EF4-FFF2-40B4-BE49-F238E27FC236}">
                <a16:creationId xmlns:a16="http://schemas.microsoft.com/office/drawing/2014/main" id="{8F3AEF9C-F5AF-4CED-AEFD-0D789A2C885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23195" y="940588"/>
            <a:ext cx="6327532" cy="4976824"/>
          </a:xfrm>
          <a:prstGeom prst="rect">
            <a:avLst/>
          </a:prstGeom>
          <a:noFill/>
          <a:extLst>
            <a:ext uri="{909E8E84-426E-40DD-AFC4-6F175D3DCCD1}">
              <a14:hiddenFill xmlns:a14="http://schemas.microsoft.com/office/drawing/2010/main">
                <a:solidFill>
                  <a:srgbClr val="FFFFFF"/>
                </a:solidFill>
              </a14:hiddenFill>
            </a:ext>
          </a:extLst>
        </p:spPr>
      </p:pic>
      <p:sp>
        <p:nvSpPr>
          <p:cNvPr id="2" name="Espace réservé de la date 1">
            <a:extLst>
              <a:ext uri="{FF2B5EF4-FFF2-40B4-BE49-F238E27FC236}">
                <a16:creationId xmlns:a16="http://schemas.microsoft.com/office/drawing/2014/main" id="{BB5B0565-003E-EC24-A77F-F4504A02872B}"/>
              </a:ext>
            </a:extLst>
          </p:cNvPr>
          <p:cNvSpPr>
            <a:spLocks noGrp="1"/>
          </p:cNvSpPr>
          <p:nvPr>
            <p:ph type="dt" sz="half" idx="10"/>
          </p:nvPr>
        </p:nvSpPr>
        <p:spPr/>
        <p:txBody>
          <a:bodyPr/>
          <a:lstStyle/>
          <a:p>
            <a:fld id="{3F3BB4C7-FD46-4420-A3AC-494743E91C3E}" type="datetime1">
              <a:rPr lang="fr-FR" smtClean="0"/>
              <a:t>27/03/2025</a:t>
            </a:fld>
            <a:endParaRPr lang="fr-FR"/>
          </a:p>
        </p:txBody>
      </p:sp>
      <p:sp>
        <p:nvSpPr>
          <p:cNvPr id="3" name="Espace réservé du pied de page 2">
            <a:extLst>
              <a:ext uri="{FF2B5EF4-FFF2-40B4-BE49-F238E27FC236}">
                <a16:creationId xmlns:a16="http://schemas.microsoft.com/office/drawing/2014/main" id="{1AA6C1DF-3966-1AFD-5A0D-E8C417DA8850}"/>
              </a:ext>
            </a:extLst>
          </p:cNvPr>
          <p:cNvSpPr>
            <a:spLocks noGrp="1"/>
          </p:cNvSpPr>
          <p:nvPr>
            <p:ph type="ftr" sz="quarter" idx="11"/>
          </p:nvPr>
        </p:nvSpPr>
        <p:spPr/>
        <p:txBody>
          <a:bodyPr/>
          <a:lstStyle/>
          <a:p>
            <a:r>
              <a:rPr lang="fr-FR"/>
              <a:t>20 mars 2025/Approche gestion des conflits et principes de l'AIKIDO/Jean-Jacques CHEYMOL</a:t>
            </a:r>
          </a:p>
        </p:txBody>
      </p:sp>
      <p:sp>
        <p:nvSpPr>
          <p:cNvPr id="4" name="Espace réservé du numéro de diapositive 3">
            <a:extLst>
              <a:ext uri="{FF2B5EF4-FFF2-40B4-BE49-F238E27FC236}">
                <a16:creationId xmlns:a16="http://schemas.microsoft.com/office/drawing/2014/main" id="{EE0CFA9A-6F97-9A4D-A2C2-79129409498A}"/>
              </a:ext>
            </a:extLst>
          </p:cNvPr>
          <p:cNvSpPr>
            <a:spLocks noGrp="1"/>
          </p:cNvSpPr>
          <p:nvPr>
            <p:ph type="sldNum" sz="quarter" idx="12"/>
          </p:nvPr>
        </p:nvSpPr>
        <p:spPr/>
        <p:txBody>
          <a:bodyPr/>
          <a:lstStyle/>
          <a:p>
            <a:fld id="{974494FE-B83C-4597-95A3-FEAE0156B3BE}" type="slidenum">
              <a:rPr lang="fr-FR" smtClean="0"/>
              <a:t>8</a:t>
            </a:fld>
            <a:endParaRPr lang="fr-FR"/>
          </a:p>
        </p:txBody>
      </p:sp>
      <p:pic>
        <p:nvPicPr>
          <p:cNvPr id="6" name="Image 5">
            <a:extLst>
              <a:ext uri="{FF2B5EF4-FFF2-40B4-BE49-F238E27FC236}">
                <a16:creationId xmlns:a16="http://schemas.microsoft.com/office/drawing/2014/main" id="{D0F1A9C5-539D-D4E9-1B12-07D4E40D7A4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56052" y="1313683"/>
            <a:ext cx="1752604" cy="4230633"/>
          </a:xfrm>
          <a:prstGeom prst="rect">
            <a:avLst/>
          </a:prstGeom>
        </p:spPr>
      </p:pic>
    </p:spTree>
    <p:extLst>
      <p:ext uri="{BB962C8B-B14F-4D97-AF65-F5344CB8AC3E}">
        <p14:creationId xmlns:p14="http://schemas.microsoft.com/office/powerpoint/2010/main" val="1265615529"/>
      </p:ext>
    </p:extLst>
  </p:cSld>
  <p:clrMapOvr>
    <a:masterClrMapping/>
  </p:clrMapOvr>
  <p:transition spd="slow">
    <p:randomBar dir="vert"/>
  </p:transition>
</p:sld>
</file>

<file path=ppt/slides/slide9.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005A72C-F7AE-4599-D825-E43AEF454D90}"/>
              </a:ext>
            </a:extLst>
          </p:cNvPr>
          <p:cNvSpPr>
            <a:spLocks noGrp="1"/>
          </p:cNvSpPr>
          <p:nvPr>
            <p:ph type="title"/>
          </p:nvPr>
        </p:nvSpPr>
        <p:spPr>
          <a:xfrm>
            <a:off x="2592925" y="624110"/>
            <a:ext cx="8911687" cy="1095508"/>
          </a:xfrm>
          <a:pattFill prst="pct5">
            <a:fgClr>
              <a:schemeClr val="accent1"/>
            </a:fgClr>
            <a:bgClr>
              <a:schemeClr val="bg1"/>
            </a:bgClr>
          </a:pattFill>
        </p:spPr>
        <p:txBody>
          <a:bodyPr>
            <a:normAutofit fontScale="90000"/>
          </a:bodyPr>
          <a:lstStyle/>
          <a:p>
            <a:r>
              <a:rPr lang="fr-FR" b="1" dirty="0">
                <a:solidFill>
                  <a:srgbClr val="00B050"/>
                </a:solidFill>
                <a:latin typeface="Arial" panose="020B0604020202020204" pitchFamily="34" charset="0"/>
                <a:cs typeface="Arial" panose="020B0604020202020204" pitchFamily="34" charset="0"/>
              </a:rPr>
              <a:t>LES APPORTS DE L’AIKIDO</a:t>
            </a:r>
            <a:br>
              <a:rPr lang="fr-FR" b="1" dirty="0">
                <a:solidFill>
                  <a:srgbClr val="00B050"/>
                </a:solidFill>
                <a:latin typeface="Arial" panose="020B0604020202020204" pitchFamily="34" charset="0"/>
                <a:cs typeface="Arial" panose="020B0604020202020204" pitchFamily="34" charset="0"/>
              </a:rPr>
            </a:br>
            <a:r>
              <a:rPr lang="fr-FR" b="1" dirty="0">
                <a:solidFill>
                  <a:srgbClr val="00B050"/>
                </a:solidFill>
                <a:latin typeface="Arial" panose="020B0604020202020204" pitchFamily="34" charset="0"/>
                <a:cs typeface="Arial" panose="020B0604020202020204" pitchFamily="34" charset="0"/>
              </a:rPr>
              <a:t>Quelques exercices pratiques:</a:t>
            </a:r>
            <a:br>
              <a:rPr lang="fr-FR" b="1" dirty="0">
                <a:latin typeface="Arial" panose="020B0604020202020204" pitchFamily="34" charset="0"/>
                <a:cs typeface="Arial" panose="020B0604020202020204" pitchFamily="34" charset="0"/>
              </a:rPr>
            </a:br>
            <a:endParaRPr lang="fr-FR" b="1" dirty="0">
              <a:latin typeface="Arial" panose="020B0604020202020204" pitchFamily="34" charset="0"/>
              <a:cs typeface="Arial" panose="020B0604020202020204" pitchFamily="34" charset="0"/>
            </a:endParaRPr>
          </a:p>
        </p:txBody>
      </p:sp>
      <p:sp>
        <p:nvSpPr>
          <p:cNvPr id="3" name="Espace réservé du contenu 2">
            <a:extLst>
              <a:ext uri="{FF2B5EF4-FFF2-40B4-BE49-F238E27FC236}">
                <a16:creationId xmlns:a16="http://schemas.microsoft.com/office/drawing/2014/main" id="{95DD95E7-B92C-A215-E184-81967033E3B1}"/>
              </a:ext>
            </a:extLst>
          </p:cNvPr>
          <p:cNvSpPr>
            <a:spLocks noGrp="1"/>
          </p:cNvSpPr>
          <p:nvPr>
            <p:ph idx="1"/>
          </p:nvPr>
        </p:nvSpPr>
        <p:spPr/>
        <p:txBody>
          <a:bodyPr/>
          <a:lstStyle/>
          <a:p>
            <a:r>
              <a:rPr lang="fr-FR" dirty="0"/>
              <a:t>Pour qu’il y ait </a:t>
            </a:r>
            <a:r>
              <a:rPr lang="fr-FR" b="1" dirty="0"/>
              <a:t>SIMULATION DU CONFLIT</a:t>
            </a:r>
            <a:r>
              <a:rPr lang="fr-FR" dirty="0"/>
              <a:t>, il faut: </a:t>
            </a:r>
          </a:p>
          <a:p>
            <a:r>
              <a:rPr lang="fr-FR" dirty="0"/>
              <a:t>Différents types de sollicitations (d’attaques): des saisies, des frappes</a:t>
            </a:r>
          </a:p>
          <a:p>
            <a:r>
              <a:rPr lang="fr-FR" dirty="0"/>
              <a:t>Des techniques plus ou moins contraignantes: apprendre à les réaliser, apprendre à les recevoir (accepter sans se soumettre)</a:t>
            </a:r>
          </a:p>
          <a:p>
            <a:r>
              <a:rPr lang="fr-FR" b="1" dirty="0"/>
              <a:t>MISES EN SITUATION</a:t>
            </a:r>
          </a:p>
          <a:p>
            <a:pPr marL="0" indent="0">
              <a:buNone/>
            </a:pPr>
            <a:r>
              <a:rPr lang="fr-FR" dirty="0"/>
              <a:t>Constituer des petits groupes: imagination d’un cas concret hors AIKIDO</a:t>
            </a:r>
          </a:p>
          <a:p>
            <a:pPr marL="0" indent="0">
              <a:buNone/>
            </a:pPr>
            <a:r>
              <a:rPr lang="fr-FR" dirty="0"/>
              <a:t>Et restitution au groupe général – en mettant en avant telle ou telle situation de relations interpersonnelles et émotions (exemple: persécuteur/ culpabilité)</a:t>
            </a:r>
          </a:p>
          <a:p>
            <a:pPr marL="0" indent="0">
              <a:buNone/>
            </a:pPr>
            <a:endParaRPr lang="fr-FR" dirty="0"/>
          </a:p>
        </p:txBody>
      </p:sp>
      <p:sp>
        <p:nvSpPr>
          <p:cNvPr id="4" name="Espace réservé de la date 3">
            <a:extLst>
              <a:ext uri="{FF2B5EF4-FFF2-40B4-BE49-F238E27FC236}">
                <a16:creationId xmlns:a16="http://schemas.microsoft.com/office/drawing/2014/main" id="{DD3A8B93-7D47-1750-6A24-B63B4D76350C}"/>
              </a:ext>
            </a:extLst>
          </p:cNvPr>
          <p:cNvSpPr>
            <a:spLocks noGrp="1"/>
          </p:cNvSpPr>
          <p:nvPr>
            <p:ph type="dt" sz="half" idx="10"/>
          </p:nvPr>
        </p:nvSpPr>
        <p:spPr/>
        <p:txBody>
          <a:bodyPr/>
          <a:lstStyle/>
          <a:p>
            <a:fld id="{46ABA8BC-A679-4265-A90B-4EA7D1FD8B6E}" type="datetime1">
              <a:rPr lang="fr-FR" smtClean="0"/>
              <a:t>27/03/2025</a:t>
            </a:fld>
            <a:endParaRPr lang="fr-FR"/>
          </a:p>
        </p:txBody>
      </p:sp>
      <p:sp>
        <p:nvSpPr>
          <p:cNvPr id="5" name="Espace réservé du pied de page 4">
            <a:extLst>
              <a:ext uri="{FF2B5EF4-FFF2-40B4-BE49-F238E27FC236}">
                <a16:creationId xmlns:a16="http://schemas.microsoft.com/office/drawing/2014/main" id="{5D28CA6C-8AFF-0C54-BB23-3A137B16D5FE}"/>
              </a:ext>
            </a:extLst>
          </p:cNvPr>
          <p:cNvSpPr>
            <a:spLocks noGrp="1"/>
          </p:cNvSpPr>
          <p:nvPr>
            <p:ph type="ftr" sz="quarter" idx="11"/>
          </p:nvPr>
        </p:nvSpPr>
        <p:spPr/>
        <p:txBody>
          <a:bodyPr/>
          <a:lstStyle/>
          <a:p>
            <a:r>
              <a:rPr lang="fr-FR"/>
              <a:t>20 mars 2025/Approche gestion des conflits et principes de l'AIKIDO/Jean-Jacques CHEYMOL</a:t>
            </a:r>
          </a:p>
        </p:txBody>
      </p:sp>
      <p:sp>
        <p:nvSpPr>
          <p:cNvPr id="6" name="Espace réservé du numéro de diapositive 5">
            <a:extLst>
              <a:ext uri="{FF2B5EF4-FFF2-40B4-BE49-F238E27FC236}">
                <a16:creationId xmlns:a16="http://schemas.microsoft.com/office/drawing/2014/main" id="{3F6A2709-C3D0-802B-0919-D3EA6F81E35E}"/>
              </a:ext>
            </a:extLst>
          </p:cNvPr>
          <p:cNvSpPr>
            <a:spLocks noGrp="1"/>
          </p:cNvSpPr>
          <p:nvPr>
            <p:ph type="sldNum" sz="quarter" idx="12"/>
          </p:nvPr>
        </p:nvSpPr>
        <p:spPr/>
        <p:txBody>
          <a:bodyPr/>
          <a:lstStyle/>
          <a:p>
            <a:fld id="{974494FE-B83C-4597-95A3-FEAE0156B3BE}" type="slidenum">
              <a:rPr lang="fr-FR" smtClean="0"/>
              <a:t>9</a:t>
            </a:fld>
            <a:endParaRPr lang="fr-FR"/>
          </a:p>
        </p:txBody>
      </p:sp>
    </p:spTree>
    <p:extLst>
      <p:ext uri="{BB962C8B-B14F-4D97-AF65-F5344CB8AC3E}">
        <p14:creationId xmlns:p14="http://schemas.microsoft.com/office/powerpoint/2010/main" val="4014252685"/>
      </p:ext>
    </p:extLst>
  </p:cSld>
  <p:clrMapOvr>
    <a:masterClrMapping/>
  </p:clrMapOvr>
  <p:transition spd="slow">
    <p:randomBar dir="vert"/>
  </p:transition>
</p:sld>
</file>

<file path=ppt/theme/theme1.xml><?xml version="1.0" encoding="utf-8"?>
<a:theme xmlns:a="http://schemas.openxmlformats.org/drawingml/2006/main" name="Brin">
  <a:themeElements>
    <a:clrScheme name="Brin">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Brin">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rin">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9672</TotalTime>
  <Words>1319</Words>
  <Application>Microsoft Office PowerPoint</Application>
  <PresentationFormat>Grand écran</PresentationFormat>
  <Paragraphs>188</Paragraphs>
  <Slides>17</Slides>
  <Notes>4</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17</vt:i4>
      </vt:variant>
    </vt:vector>
  </HeadingPairs>
  <TitlesOfParts>
    <vt:vector size="24" baseType="lpstr">
      <vt:lpstr>Arial</vt:lpstr>
      <vt:lpstr>Calibri</vt:lpstr>
      <vt:lpstr>Century Gothic</vt:lpstr>
      <vt:lpstr>Roboto</vt:lpstr>
      <vt:lpstr>Wingdings</vt:lpstr>
      <vt:lpstr>Wingdings 3</vt:lpstr>
      <vt:lpstr>Brin</vt:lpstr>
      <vt:lpstr>APPROCHE  DE LA GESTION DES CONFLITS  AU REGARD  DES PRINCIPES D’UN ART MARTIAL: L’ AIKIDO</vt:lpstr>
      <vt:lpstr>Présentation PowerPoint</vt:lpstr>
      <vt:lpstr> PRESENTATION</vt:lpstr>
      <vt:lpstr>MAIS TOUT D’ABORD… QU’EST-CE QU’UN CONFLIT?</vt:lpstr>
      <vt:lpstr>LES ORIGINES DES CONFLITS</vt:lpstr>
      <vt:lpstr>LES STRATEGIES DE GESTION DES CONFLITS</vt:lpstr>
      <vt:lpstr>LES COMPORTEMENTS OBSERVABLES</vt:lpstr>
      <vt:lpstr>Présentation PowerPoint</vt:lpstr>
      <vt:lpstr>LES APPORTS DE L’AIKIDO Quelques exercices pratiques: </vt:lpstr>
      <vt:lpstr>Les qualités à développer pour:            &gt; mieux faire face aux tensions             &gt; et gérer les conflits au quotidien et en milieu professionnel</vt:lpstr>
      <vt:lpstr>Avoir confiance en soi</vt:lpstr>
      <vt:lpstr>Favoriser un climat de confiance</vt:lpstr>
      <vt:lpstr>Générer le partenariat</vt:lpstr>
      <vt:lpstr>La posture  Attitude face à une situation donnée Physique    Centre de gravité – Orientation du corps    Relâchement – Vision Mentale  Présence (Ici &amp; maintenant)  Vigilance – Attention – Recul      Clairvoyance </vt:lpstr>
      <vt:lpstr>L’intégrité Maintien de l’unité de soi et de l’autre  Physique Garder intact son potentiel physique  Mentale Rester digne et lucide </vt:lpstr>
      <vt:lpstr>Fluidité </vt:lpstr>
      <vt:lpstr>OUTILS DE RESOLUTION-APPLICATION AUX CAS CONCRETS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Prévention et gestion des conflits Présentation</dc:title>
  <dc:creator>Jean-Jacques CHEYMOL</dc:creator>
  <cp:lastModifiedBy>Jean-Jacques CHEYMOL</cp:lastModifiedBy>
  <cp:revision>20</cp:revision>
  <dcterms:created xsi:type="dcterms:W3CDTF">2021-11-03T07:12:06Z</dcterms:created>
  <dcterms:modified xsi:type="dcterms:W3CDTF">2025-03-27T15:37:11Z</dcterms:modified>
</cp:coreProperties>
</file>